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67" r:id="rId2"/>
    <p:sldId id="433" r:id="rId3"/>
    <p:sldId id="431" r:id="rId4"/>
    <p:sldId id="432" r:id="rId5"/>
    <p:sldId id="434" r:id="rId6"/>
    <p:sldId id="435" r:id="rId7"/>
    <p:sldId id="436" r:id="rId8"/>
    <p:sldId id="437" r:id="rId9"/>
    <p:sldId id="438" r:id="rId10"/>
    <p:sldId id="439" r:id="rId11"/>
    <p:sldId id="440" r:id="rId12"/>
    <p:sldId id="441" r:id="rId13"/>
    <p:sldId id="444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atso" initials="n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907" autoAdjust="0"/>
  </p:normalViewPr>
  <p:slideViewPr>
    <p:cSldViewPr>
      <p:cViewPr>
        <p:scale>
          <a:sx n="74" d="100"/>
          <a:sy n="74" d="100"/>
        </p:scale>
        <p:origin x="-1452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06AABE-4A9C-4182-A086-03AB8674E59E}" type="datetimeFigureOut">
              <a:rPr lang="ru-RU" smtClean="0"/>
              <a:pPr/>
              <a:t>10.09.2014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44CB11-218E-40E0-B6BA-4F0DE03C56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843320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223D3-91CE-498A-8241-0973FC885B4D}" type="datetimeFigureOut">
              <a:rPr lang="ru-RU" smtClean="0"/>
              <a:pPr/>
              <a:t>10.09.2014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01321A-215D-4042-A7EE-238028A70C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31421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01321A-215D-4042-A7EE-238028A70C20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570919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D701E-53F3-4429-A574-D2FD9558E1D1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32ABD-2E8C-4F33-8351-1857A9A86E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FF928-63B7-4272-B6EE-8B3FC21BAE10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79669-B853-4646-A8CC-F6893CD338B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F2833-C99D-489C-AA53-07EA7305EB02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3001E-E2C4-4D7D-99BD-5B694CA3DC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B5467-837C-4E25-B22C-61E4CAC2BB98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20CD8-54B1-45ED-8E22-CEDD4775F8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EF89E-F62F-45A0-BA38-9A4A204FC311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FBACF-0386-490B-AEF7-FBD46EF3D03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47CE8-DADB-43D2-BF97-930253ED0B4B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6DAB2-9047-40CB-8B2C-F9B8298B2F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8C96E-C077-4AEC-8737-3A9B2617E021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32D5D-B2C1-4009-86AD-800DDB8E75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62AA6-C0FF-4547-A6A9-9E682690D9A5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6BAFA-16E6-483A-B8E1-D7D528466A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FC0BE-D5CB-425F-8E59-D78192F2701C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A1CB0-0B8C-4B33-84E1-FA723F7D1B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E811A-0FA9-4EB1-9CCB-C508F9F2787B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BEADA-29AB-4835-8B18-779B3D6951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B48C6-5E94-47AE-A349-473A24086665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1F2E1-3CC6-44B9-BCE4-458F7FEF6C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665B81-82D8-40B8-8F88-8AD4C4EC7D09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773E862-8C1B-471F-8023-AD06EDCBEEF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>
            <a:off x="571500" y="1784350"/>
            <a:ext cx="6572268" cy="15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142864" y="2214546"/>
            <a:ext cx="857244" cy="28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5786446" y="5929330"/>
            <a:ext cx="34290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www.ajaraheritage.ge</a:t>
            </a:r>
            <a:endParaRPr lang="ru-RU" sz="2000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4214810" y="6429376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464583" y="6179361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785786" y="2000240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2400" b="1" dirty="0" smtClean="0">
                <a:solidFill>
                  <a:schemeClr val="tx2"/>
                </a:solidFill>
              </a:rPr>
              <a:t>კულტურული მემკვიდრეობის დაცვის სააგენტო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28596" y="500042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2400" b="1" dirty="0" smtClean="0">
                <a:solidFill>
                  <a:schemeClr val="tx2"/>
                </a:solidFill>
              </a:rPr>
              <a:t>კულტურული მემკვიდრეობის დაცვის სააგენტო</a:t>
            </a:r>
            <a:endParaRPr lang="ru-RU" sz="2400" dirty="0"/>
          </a:p>
        </p:txBody>
      </p:sp>
      <p:sp>
        <p:nvSpPr>
          <p:cNvPr id="12" name="Прямоугольник 7"/>
          <p:cNvSpPr/>
          <p:nvPr/>
        </p:nvSpPr>
        <p:spPr>
          <a:xfrm>
            <a:off x="6072198" y="6215082"/>
            <a:ext cx="34290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www.ajaraheritage.ge</a:t>
            </a:r>
            <a:endParaRPr lang="ru-RU" sz="2000" dirty="0"/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-571536" y="1068376"/>
            <a:ext cx="8229600" cy="717550"/>
          </a:xfrm>
        </p:spPr>
        <p:txBody>
          <a:bodyPr/>
          <a:lstStyle/>
          <a:p>
            <a:pPr eaLnBrk="1" hangingPunct="1">
              <a:defRPr/>
            </a:pPr>
            <a:r>
              <a:rPr lang="ka-GE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</a:t>
            </a:r>
            <a:r>
              <a:rPr lang="ka-GE" sz="2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საგანმანათლებლო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ka-GE" sz="2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პროგრამები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Объект 2"/>
          <p:cNvSpPr>
            <a:spLocks noGrp="1"/>
          </p:cNvSpPr>
          <p:nvPr>
            <p:ph idx="1"/>
          </p:nvPr>
        </p:nvSpPr>
        <p:spPr>
          <a:xfrm>
            <a:off x="179388" y="1279533"/>
            <a:ext cx="8716962" cy="3863979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  <a:defRPr/>
            </a:pPr>
            <a:endParaRPr lang="ru-RU" sz="1600" dirty="0" smtClean="0">
              <a:solidFill>
                <a:srgbClr val="FF0000"/>
              </a:solidFill>
            </a:endParaRPr>
          </a:p>
          <a:p>
            <a:pPr marL="0" indent="0" eaLnBrk="1" hangingPunct="1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endParaRPr lang="ka-GE" sz="1600" dirty="0" smtClean="0"/>
          </a:p>
          <a:p>
            <a:pPr marL="0" indent="0" eaLnBrk="1" hangingPunct="1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ka-GE" sz="1600" dirty="0" smtClean="0"/>
              <a:t>,,საბავშვო არქეოლოგიის“ პოპულარიზაციის მიზნით გონიო-აფსაროსის ციხეში</a:t>
            </a:r>
            <a:r>
              <a:rPr lang="en-US" sz="1600" dirty="0" smtClean="0"/>
              <a:t> </a:t>
            </a:r>
            <a:r>
              <a:rPr lang="ka-GE" sz="1600" dirty="0" smtClean="0"/>
              <a:t>მოეწყობა არქეოლოგიური გათხრების საიმიტაციო ველი.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ka-GE" sz="1600" dirty="0">
              <a:solidFill>
                <a:srgbClr val="0070C0"/>
              </a:solidFill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ka-GE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გაგრძელდება კულტურულ-საგანმანათლებლო პროგრამები: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ka-GE" sz="1600" dirty="0" smtClean="0"/>
              <a:t>ა),, შეეხე ისტორიას ხელებით’’;</a:t>
            </a:r>
            <a:endParaRPr lang="ka-GE" sz="1400" i="1" dirty="0" smtClean="0"/>
          </a:p>
          <a:p>
            <a:pPr marL="0" indent="0" eaLnBrk="1" hangingPunct="1">
              <a:buFont typeface="Arial" charset="0"/>
              <a:buNone/>
              <a:defRPr/>
            </a:pPr>
            <a:r>
              <a:rPr lang="ka-GE" sz="1600" dirty="0" smtClean="0"/>
              <a:t>გ) ,,მუზეუმების სამყარო’’ განსაკუთრებული შესაძლებლობების 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ka-GE" sz="1600" dirty="0" smtClean="0"/>
              <a:t>მქონე ბავშვებისათვის.</a:t>
            </a:r>
            <a:endParaRPr lang="ru-RU" sz="1400" dirty="0" smtClean="0"/>
          </a:p>
          <a:p>
            <a:pPr eaLnBrk="1" hangingPunct="1">
              <a:defRPr/>
            </a:pPr>
            <a:endParaRPr lang="ru-RU" sz="1400" dirty="0" smtClean="0">
              <a:solidFill>
                <a:srgbClr val="0070C0"/>
              </a:solidFill>
            </a:endParaRPr>
          </a:p>
        </p:txBody>
      </p:sp>
      <p:pic>
        <p:nvPicPr>
          <p:cNvPr id="16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4071942"/>
            <a:ext cx="136842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286256"/>
            <a:ext cx="3394075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8735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28596" y="500042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2400" b="1" dirty="0" smtClean="0">
                <a:solidFill>
                  <a:schemeClr val="tx2"/>
                </a:solidFill>
              </a:rPr>
              <a:t>კულტურული მემკვიდრეობის დაცვის სააგენტო</a:t>
            </a:r>
            <a:endParaRPr lang="ru-RU" sz="2400" dirty="0"/>
          </a:p>
        </p:txBody>
      </p:sp>
      <p:sp>
        <p:nvSpPr>
          <p:cNvPr id="12" name="Прямоугольник 7"/>
          <p:cNvSpPr/>
          <p:nvPr/>
        </p:nvSpPr>
        <p:spPr>
          <a:xfrm>
            <a:off x="6072198" y="6215082"/>
            <a:ext cx="34290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www.ajaraheritage.ge</a:t>
            </a:r>
            <a:endParaRPr lang="ru-RU" sz="2000" dirty="0"/>
          </a:p>
        </p:txBody>
      </p:sp>
      <p:sp>
        <p:nvSpPr>
          <p:cNvPr id="13" name="Объект 2"/>
          <p:cNvSpPr>
            <a:spLocks noGrp="1"/>
          </p:cNvSpPr>
          <p:nvPr>
            <p:ph idx="1"/>
          </p:nvPr>
        </p:nvSpPr>
        <p:spPr>
          <a:xfrm>
            <a:off x="684213" y="1574809"/>
            <a:ext cx="7886700" cy="3068637"/>
          </a:xfrm>
        </p:spPr>
        <p:txBody>
          <a:bodyPr rtlCol="0">
            <a:normAutofit/>
          </a:bodyPr>
          <a:lstStyle/>
          <a:p>
            <a:pPr marL="109537" indent="0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en-US" sz="1200" dirty="0" smtClean="0"/>
              <a:t>   </a:t>
            </a:r>
          </a:p>
          <a:p>
            <a:pPr marL="1095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a-GE" sz="1200" dirty="0" smtClean="0"/>
              <a:t>                             </a:t>
            </a:r>
            <a:r>
              <a:rPr lang="ka-GE" sz="1800" dirty="0" smtClean="0"/>
              <a:t>18 აპრილი- </a:t>
            </a:r>
            <a:r>
              <a:rPr lang="ka-GE" sz="1800" dirty="0"/>
              <a:t>ძეგლებისა და ისტორიული ადგილების </a:t>
            </a:r>
            <a:r>
              <a:rPr lang="ka-GE" sz="1800" dirty="0" smtClean="0"/>
              <a:t>      საერთაშორისო დღე</a:t>
            </a:r>
            <a:endParaRPr lang="en-US" sz="1800" dirty="0" smtClean="0"/>
          </a:p>
          <a:p>
            <a:pPr marL="109537" indent="0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endParaRPr lang="ka-GE" sz="1600" dirty="0" smtClean="0"/>
          </a:p>
          <a:p>
            <a:pPr marL="109537" indent="0" algn="just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a-GE" sz="1600" dirty="0" smtClean="0"/>
              <a:t>18 აპრილ</a:t>
            </a:r>
            <a:r>
              <a:rPr lang="ka-GE" sz="1600" dirty="0"/>
              <a:t>ს</a:t>
            </a:r>
            <a:r>
              <a:rPr lang="ka-GE" sz="1600" dirty="0" smtClean="0"/>
              <a:t> </a:t>
            </a:r>
            <a:r>
              <a:rPr lang="ka-GE" sz="1600" dirty="0"/>
              <a:t>ძეგლებისა და ისტორიული ადგილების საერთაშორისო </a:t>
            </a:r>
            <a:r>
              <a:rPr lang="ka-GE" sz="1600" dirty="0" smtClean="0"/>
              <a:t> </a:t>
            </a:r>
            <a:r>
              <a:rPr lang="ka-GE" sz="1600" dirty="0"/>
              <a:t>დღესთან დაკავშირებით აჭარის კულტურული მემკვიდრეობის დაცვის სააგენტოს </a:t>
            </a:r>
            <a:r>
              <a:rPr lang="ka-GE" sz="1600" dirty="0" smtClean="0"/>
              <a:t>ინიციატივით გაიმართება საგანმანათლებო-საინფორმაციო </a:t>
            </a:r>
            <a:r>
              <a:rPr lang="ka-GE" sz="1600" dirty="0"/>
              <a:t>კვირეული </a:t>
            </a:r>
            <a:r>
              <a:rPr lang="ka-GE" sz="1600" dirty="0" smtClean="0"/>
              <a:t> </a:t>
            </a:r>
            <a:r>
              <a:rPr lang="ka-GE" sz="1600" dirty="0"/>
              <a:t>კვირეულის ფარგლებში </a:t>
            </a:r>
            <a:r>
              <a:rPr lang="ka-GE" sz="1600" dirty="0" smtClean="0"/>
              <a:t>მოეწყობა  სხვადასხვა  ღონისძიებები</a:t>
            </a:r>
            <a:r>
              <a:rPr lang="en-US" sz="1600" dirty="0" smtClean="0"/>
              <a:t>.</a:t>
            </a:r>
            <a:endParaRPr lang="ka-GE" sz="1600" dirty="0"/>
          </a:p>
          <a:p>
            <a:pPr marL="109537" indent="0" algn="just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ka-GE" sz="1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ka-GE" sz="1600" dirty="0">
              <a:solidFill>
                <a:schemeClr val="accent1">
                  <a:lumMod val="75000"/>
                </a:schemeClr>
              </a:solidFill>
            </a:endParaRPr>
          </a:p>
          <a:p>
            <a:pPr marL="109537" indent="0" algn="just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endParaRPr lang="en-US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77801" y="3849872"/>
            <a:ext cx="3523289" cy="2347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Заголовок 1"/>
          <p:cNvSpPr txBox="1">
            <a:spLocks/>
          </p:cNvSpPr>
          <p:nvPr/>
        </p:nvSpPr>
        <p:spPr bwMode="auto">
          <a:xfrm>
            <a:off x="2843213" y="1069984"/>
            <a:ext cx="4319587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171450" indent="-171450" defTabSz="685800" eaLnBrk="1" hangingPunct="1"/>
            <a:r>
              <a:rPr lang="ka-GE" sz="2000" dirty="0">
                <a:solidFill>
                  <a:schemeClr val="tx2">
                    <a:lumMod val="75000"/>
                  </a:schemeClr>
                </a:solidFill>
                <a:latin typeface="Sylfaen" pitchFamily="18" charset="0"/>
              </a:rPr>
              <a:t>კულტურული ღონისძიებები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Calibri Light" pitchFamily="34" charset="0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9826" y="3865748"/>
            <a:ext cx="3523289" cy="2349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8735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28596" y="500042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2400" b="1" dirty="0" smtClean="0">
                <a:solidFill>
                  <a:schemeClr val="tx2"/>
                </a:solidFill>
              </a:rPr>
              <a:t>კულტურული მემკვიდრეობის დაცვის სააგენტო</a:t>
            </a:r>
            <a:endParaRPr lang="ru-RU" sz="2400" dirty="0"/>
          </a:p>
        </p:txBody>
      </p:sp>
      <p:sp>
        <p:nvSpPr>
          <p:cNvPr id="12" name="Прямоугольник 7"/>
          <p:cNvSpPr/>
          <p:nvPr/>
        </p:nvSpPr>
        <p:spPr>
          <a:xfrm>
            <a:off x="6072198" y="6215082"/>
            <a:ext cx="34290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www.ajaraheritage.ge</a:t>
            </a:r>
            <a:endParaRPr lang="ru-RU" sz="2000" dirty="0"/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214282" y="1565267"/>
            <a:ext cx="8229600" cy="649287"/>
          </a:xfrm>
        </p:spPr>
        <p:txBody>
          <a:bodyPr/>
          <a:lstStyle/>
          <a:p>
            <a:pPr eaLnBrk="1" hangingPunct="1"/>
            <a:r>
              <a:rPr lang="ka-GE" sz="2000" dirty="0" smtClean="0">
                <a:solidFill>
                  <a:schemeClr val="tx2">
                    <a:lumMod val="75000"/>
                  </a:schemeClr>
                </a:solidFill>
              </a:rPr>
              <a:t>                  18 მაისი-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მუზეუმების საერთაშორისო დღე</a:t>
            </a:r>
          </a:p>
        </p:txBody>
      </p:sp>
      <p:sp>
        <p:nvSpPr>
          <p:cNvPr id="14" name="Объект 2"/>
          <p:cNvSpPr>
            <a:spLocks noGrp="1"/>
          </p:cNvSpPr>
          <p:nvPr>
            <p:ph idx="1"/>
          </p:nvPr>
        </p:nvSpPr>
        <p:spPr>
          <a:xfrm>
            <a:off x="468313" y="2266977"/>
            <a:ext cx="8301037" cy="2019279"/>
          </a:xfrm>
        </p:spPr>
        <p:txBody>
          <a:bodyPr/>
          <a:lstStyle/>
          <a:p>
            <a:pPr algn="just" eaLnBrk="1" hangingPunct="1">
              <a:buFont typeface="Wingdings" pitchFamily="2" charset="2"/>
              <a:buChar char="Ø"/>
              <a:defRPr/>
            </a:pPr>
            <a:r>
              <a:rPr lang="ka-GE" sz="1600" dirty="0" smtClean="0"/>
              <a:t>მუზეუმების </a:t>
            </a:r>
            <a:r>
              <a:rPr lang="ka-GE" sz="1600" dirty="0"/>
              <a:t>საერთაშორისო დღესთან </a:t>
            </a:r>
            <a:r>
              <a:rPr lang="ka-GE" sz="1600" dirty="0" smtClean="0"/>
              <a:t>დაკავშირებით, </a:t>
            </a:r>
            <a:r>
              <a:rPr lang="ka-GE" sz="1600" dirty="0"/>
              <a:t>აჭარის კულტურული მემკვიდრეობის დაცვის სააგენტოს სამუზეუმო განყოფილების მიერ, გონიო-აფსაროსის </a:t>
            </a:r>
            <a:r>
              <a:rPr lang="ka-GE" sz="1600" dirty="0" smtClean="0"/>
              <a:t>მუზეუმ-ნაკრძალში  </a:t>
            </a:r>
            <a:r>
              <a:rPr lang="ka-GE" sz="1600" dirty="0"/>
              <a:t>მოსწავლეთათვის </a:t>
            </a:r>
            <a:r>
              <a:rPr lang="ka-GE" sz="1600" dirty="0" smtClean="0"/>
              <a:t>მოეწყობა სასწავლო წლის განმავლობაში ჩატარებული სასწავლო-ინტერაქტიული გაკვეთილების შემაჯამებელი ღონისძიება</a:t>
            </a:r>
            <a:r>
              <a:rPr lang="ka-GE" sz="1600" dirty="0" smtClean="0"/>
              <a:t>.</a:t>
            </a:r>
            <a:endParaRPr lang="ka-GE" sz="1600" dirty="0"/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3983057"/>
            <a:ext cx="3348037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3983057"/>
            <a:ext cx="3348038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8735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928662" y="2000240"/>
            <a:ext cx="72152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a-GE" sz="3600" b="1" dirty="0" smtClean="0">
                <a:solidFill>
                  <a:schemeClr val="tx2"/>
                </a:solidFill>
              </a:rPr>
              <a:t>მადლობთ  ყურადღებისთვის</a:t>
            </a:r>
            <a:endParaRPr lang="ru-RU" sz="3600" dirty="0"/>
          </a:p>
        </p:txBody>
      </p:sp>
      <p:sp>
        <p:nvSpPr>
          <p:cNvPr id="12" name="Прямоугольник 7"/>
          <p:cNvSpPr/>
          <p:nvPr/>
        </p:nvSpPr>
        <p:spPr>
          <a:xfrm>
            <a:off x="2786050" y="2857496"/>
            <a:ext cx="34290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2"/>
                </a:solidFill>
              </a:rPr>
              <a:t>www.ajara.gov.ge</a:t>
            </a:r>
          </a:p>
          <a:p>
            <a:pPr algn="ctr"/>
            <a:r>
              <a:rPr lang="en-US" sz="2000" b="1" dirty="0" smtClean="0">
                <a:solidFill>
                  <a:schemeClr val="tx2"/>
                </a:solidFill>
              </a:rPr>
              <a:t>www.moecs.ge</a:t>
            </a:r>
          </a:p>
          <a:p>
            <a:pPr algn="ctr"/>
            <a:r>
              <a:rPr lang="en-US" sz="2000" b="1" dirty="0" smtClean="0">
                <a:solidFill>
                  <a:schemeClr val="tx2"/>
                </a:solidFill>
              </a:rPr>
              <a:t>www.dsy.gov.ge</a:t>
            </a:r>
            <a:endParaRPr lang="ka-GE" sz="2000" b="1" dirty="0" smtClean="0">
              <a:solidFill>
                <a:schemeClr val="tx2"/>
              </a:solidFill>
            </a:endParaRPr>
          </a:p>
          <a:p>
            <a:pPr algn="ctr"/>
            <a:r>
              <a:rPr lang="en-US" sz="2000" b="1" dirty="0" smtClean="0">
                <a:solidFill>
                  <a:schemeClr val="tx2"/>
                </a:solidFill>
              </a:rPr>
              <a:t>www.ajaraheritage.ge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398735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28596" y="500042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2400" b="1" dirty="0" smtClean="0">
                <a:solidFill>
                  <a:schemeClr val="tx2"/>
                </a:solidFill>
              </a:rPr>
              <a:t>კულტურული მემკვიდრეობის დაცვის სააგენტო</a:t>
            </a:r>
            <a:endParaRPr lang="ru-RU" sz="2400" dirty="0"/>
          </a:p>
        </p:txBody>
      </p:sp>
      <p:sp>
        <p:nvSpPr>
          <p:cNvPr id="12" name="Прямоугольник 7"/>
          <p:cNvSpPr/>
          <p:nvPr/>
        </p:nvSpPr>
        <p:spPr>
          <a:xfrm>
            <a:off x="6072198" y="6215082"/>
            <a:ext cx="34290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www.ajaraheritage.ge</a:t>
            </a:r>
            <a:endParaRPr lang="ru-RU" sz="2000" dirty="0"/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628650" y="1046186"/>
            <a:ext cx="7886700" cy="1325563"/>
          </a:xfrm>
        </p:spPr>
        <p:txBody>
          <a:bodyPr/>
          <a:lstStyle/>
          <a:p>
            <a:pPr algn="ctr"/>
            <a:r>
              <a:rPr lang="ka-GE" sz="1600" dirty="0" smtClean="0">
                <a:solidFill>
                  <a:schemeClr val="tx2">
                    <a:lumMod val="75000"/>
                  </a:schemeClr>
                </a:solidFill>
              </a:rPr>
              <a:t>აჭარის კულტურული მემკვიდრეობის დაცვის სააგენტოს 201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5</a:t>
            </a:r>
            <a:r>
              <a:rPr lang="ka-GE" sz="1600" dirty="0" smtClean="0">
                <a:solidFill>
                  <a:schemeClr val="tx2">
                    <a:lumMod val="75000"/>
                  </a:schemeClr>
                </a:solidFill>
              </a:rPr>
              <a:t> წელს დაგეგმილი ღონისძიებები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Объект 2"/>
          <p:cNvSpPr>
            <a:spLocks noGrp="1"/>
          </p:cNvSpPr>
          <p:nvPr>
            <p:ph idx="1"/>
          </p:nvPr>
        </p:nvSpPr>
        <p:spPr>
          <a:xfrm>
            <a:off x="628650" y="2143116"/>
            <a:ext cx="7886700" cy="4351338"/>
          </a:xfrm>
        </p:spPr>
        <p:txBody>
          <a:bodyPr/>
          <a:lstStyle/>
          <a:p>
            <a:pPr>
              <a:buFont typeface="Wingdings" pitchFamily="2" charset="2"/>
              <a:buChar char="Ø"/>
              <a:defRPr/>
            </a:pPr>
            <a:r>
              <a:rPr lang="ka-GE" sz="1800" dirty="0" smtClean="0"/>
              <a:t> ხიხანის </a:t>
            </a:r>
            <a:r>
              <a:rPr lang="ka-GE" sz="1800" dirty="0"/>
              <a:t>ციხის რეაბილიტაცია</a:t>
            </a:r>
            <a:r>
              <a:rPr lang="ka-GE" sz="1800" dirty="0" smtClean="0"/>
              <a:t>;</a:t>
            </a:r>
            <a:endParaRPr lang="en-US" sz="1800" dirty="0" smtClean="0"/>
          </a:p>
          <a:p>
            <a:pPr>
              <a:buFont typeface="Wingdings" pitchFamily="2" charset="2"/>
              <a:buChar char="Ø"/>
              <a:defRPr/>
            </a:pPr>
            <a:r>
              <a:rPr lang="en-US" sz="1800" dirty="0" smtClean="0"/>
              <a:t> </a:t>
            </a:r>
            <a:r>
              <a:rPr lang="ka-GE" sz="1800" dirty="0" smtClean="0"/>
              <a:t>თაღოვანი </a:t>
            </a:r>
            <a:r>
              <a:rPr lang="ka-GE" sz="1800" dirty="0"/>
              <a:t>ხიდების რეაბილიტაცია;</a:t>
            </a:r>
            <a:r>
              <a:rPr lang="en-US" sz="1800" dirty="0"/>
              <a:t> </a:t>
            </a:r>
            <a:endParaRPr lang="en-US" sz="1800" dirty="0" smtClean="0"/>
          </a:p>
          <a:p>
            <a:pPr>
              <a:buFont typeface="Wingdings" pitchFamily="2" charset="2"/>
              <a:buChar char="Ø"/>
              <a:defRPr/>
            </a:pPr>
            <a:r>
              <a:rPr lang="ka-GE" sz="1800" dirty="0" smtClean="0"/>
              <a:t> პეტრას </a:t>
            </a:r>
            <a:r>
              <a:rPr lang="ka-GE" sz="1800" dirty="0"/>
              <a:t>ციხის </a:t>
            </a:r>
            <a:r>
              <a:rPr lang="ka-GE" sz="1800" dirty="0" smtClean="0"/>
              <a:t>რეაბილიტაცია</a:t>
            </a:r>
            <a:r>
              <a:rPr lang="en-US" sz="1800" dirty="0" smtClean="0"/>
              <a:t>;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ka-GE" sz="1800" dirty="0" smtClean="0"/>
              <a:t> გონიოს ციხის სამი კოშკის  რეაბილიტაციის პროექტის შესყიდვა</a:t>
            </a:r>
            <a:r>
              <a:rPr lang="en-US" sz="1800" dirty="0" smtClean="0"/>
              <a:t>;</a:t>
            </a:r>
            <a:r>
              <a:rPr lang="ka-GE" sz="1800" dirty="0" smtClean="0"/>
              <a:t> </a:t>
            </a:r>
            <a:endParaRPr lang="ka-GE" sz="1800" dirty="0"/>
          </a:p>
          <a:p>
            <a:pPr>
              <a:buFont typeface="Wingdings" pitchFamily="2" charset="2"/>
              <a:buChar char="Ø"/>
              <a:defRPr/>
            </a:pPr>
            <a:r>
              <a:rPr lang="ka-GE" sz="1800" dirty="0" smtClean="0"/>
              <a:t> საფორტიფიკაციო ნაგებობის სარეაბილიტაციო პროექტის შეძენა;</a:t>
            </a:r>
            <a:endParaRPr lang="en-US" sz="1800" dirty="0" smtClean="0"/>
          </a:p>
          <a:p>
            <a:pPr>
              <a:buFont typeface="Wingdings" pitchFamily="2" charset="2"/>
              <a:buChar char="Ø"/>
              <a:defRPr/>
            </a:pPr>
            <a:r>
              <a:rPr lang="en-US" sz="1800" dirty="0"/>
              <a:t> </a:t>
            </a:r>
            <a:r>
              <a:rPr lang="ka-GE" sz="1800" dirty="0" smtClean="0"/>
              <a:t>მუზეუმების მშენებლობა-რეაბილიტაცია;</a:t>
            </a:r>
            <a:endParaRPr lang="ka-GE" sz="1800" dirty="0"/>
          </a:p>
          <a:p>
            <a:pPr>
              <a:buFont typeface="Wingdings" pitchFamily="2" charset="2"/>
              <a:buChar char="Ø"/>
              <a:defRPr/>
            </a:pPr>
            <a:r>
              <a:rPr lang="en-US" sz="1800" dirty="0" smtClean="0"/>
              <a:t> </a:t>
            </a:r>
            <a:r>
              <a:rPr lang="ka-GE" sz="1800" dirty="0" smtClean="0"/>
              <a:t>არქეოლოგიური გათხრების წარმოება;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ka-GE" sz="1800" dirty="0" smtClean="0"/>
              <a:t> საგანმანათლებლო პროგრამები;</a:t>
            </a:r>
          </a:p>
          <a:p>
            <a:pPr marL="0" indent="0">
              <a:buFont typeface="Arial" charset="0"/>
              <a:buNone/>
              <a:defRPr/>
            </a:pPr>
            <a:endParaRPr lang="ka-GE" sz="1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735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28596" y="500042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2400" b="1" dirty="0" smtClean="0">
                <a:solidFill>
                  <a:schemeClr val="tx2"/>
                </a:solidFill>
              </a:rPr>
              <a:t>კულტურული მემკვიდრეობის დაცვის სააგენტო</a:t>
            </a:r>
            <a:endParaRPr lang="ru-RU" sz="2400" dirty="0"/>
          </a:p>
        </p:txBody>
      </p:sp>
      <p:sp>
        <p:nvSpPr>
          <p:cNvPr id="12" name="Прямоугольник 7"/>
          <p:cNvSpPr/>
          <p:nvPr/>
        </p:nvSpPr>
        <p:spPr>
          <a:xfrm>
            <a:off x="6072198" y="6215082"/>
            <a:ext cx="34290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www.ajaraheritage.ge</a:t>
            </a:r>
            <a:endParaRPr lang="ru-RU" sz="2000" dirty="0"/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89083" y="2819413"/>
            <a:ext cx="3289300" cy="2466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5"/>
          <p:cNvSpPr>
            <a:spLocks noChangeArrowheads="1"/>
          </p:cNvSpPr>
          <p:nvPr/>
        </p:nvSpPr>
        <p:spPr bwMode="auto">
          <a:xfrm>
            <a:off x="571533" y="1571612"/>
            <a:ext cx="8715375" cy="2108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endParaRPr lang="ka-GE" sz="800" b="1" dirty="0">
              <a:solidFill>
                <a:srgbClr val="997300"/>
              </a:solidFill>
              <a:latin typeface="LitNusx" pitchFamily="34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ka-GE" sz="16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   ხიხანის ციხის რეაბილიტაცია</a:t>
            </a:r>
          </a:p>
          <a:p>
            <a:pPr marL="342900" indent="-342900" eaLnBrk="1" hangingPunct="1">
              <a:defRPr/>
            </a:pPr>
            <a:r>
              <a:rPr lang="ka-GE" sz="900" b="1" dirty="0">
                <a:solidFill>
                  <a:schemeClr val="tx2"/>
                </a:solidFill>
                <a:latin typeface="+mj-lt"/>
                <a:cs typeface="Times New Roman" pitchFamily="18" charset="0"/>
              </a:rPr>
              <a:t>  </a:t>
            </a:r>
            <a:r>
              <a:rPr lang="ka-GE" sz="900" b="1" dirty="0">
                <a:latin typeface="+mj-lt"/>
                <a:cs typeface="Times New Roman" pitchFamily="18" charset="0"/>
              </a:rPr>
              <a:t>         </a:t>
            </a:r>
            <a:endParaRPr lang="ka-GE" sz="1600" dirty="0">
              <a:latin typeface="+mj-lt"/>
              <a:cs typeface="Times New Roman" pitchFamily="18" charset="0"/>
            </a:endParaRPr>
          </a:p>
          <a:p>
            <a:pPr marL="342900" indent="-342900" eaLnBrk="1" hangingPunct="1">
              <a:buFontTx/>
              <a:buChar char="-"/>
              <a:defRPr/>
            </a:pPr>
            <a:r>
              <a:rPr lang="ka-GE" sz="1600" dirty="0">
                <a:latin typeface="+mj-lt"/>
                <a:cs typeface="Times New Roman" pitchFamily="18" charset="0"/>
              </a:rPr>
              <a:t>ხიხანის ციხეზე იგეგმება  კოშკი </a:t>
            </a:r>
            <a:r>
              <a:rPr lang="en-US" sz="1600" dirty="0">
                <a:latin typeface="+mj-lt"/>
                <a:cs typeface="Times New Roman" pitchFamily="18" charset="0"/>
              </a:rPr>
              <a:t>N</a:t>
            </a:r>
            <a:r>
              <a:rPr lang="ka-GE" sz="1600" dirty="0">
                <a:latin typeface="+mj-lt"/>
                <a:cs typeface="Times New Roman" pitchFamily="18" charset="0"/>
              </a:rPr>
              <a:t>1  რეაბილიტაცია-კონსერვაცია;</a:t>
            </a:r>
            <a:endParaRPr lang="en-US" sz="1600" dirty="0">
              <a:latin typeface="+mj-lt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ka-GE" sz="1600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     </a:t>
            </a:r>
          </a:p>
          <a:p>
            <a:pPr marL="342900" indent="-342900" eaLnBrk="1" hangingPunct="1">
              <a:buFontTx/>
              <a:buChar char="-"/>
              <a:defRPr/>
            </a:pPr>
            <a:endParaRPr lang="ka-GE" sz="1600" dirty="0">
              <a:solidFill>
                <a:schemeClr val="tx2"/>
              </a:solidFill>
              <a:latin typeface="+mj-lt"/>
              <a:cs typeface="Times New Roman" pitchFamily="18" charset="0"/>
            </a:endParaRPr>
          </a:p>
          <a:p>
            <a:pPr marL="342900" indent="-342900" eaLnBrk="1" hangingPunct="1">
              <a:buFontTx/>
              <a:buChar char="-"/>
              <a:defRPr/>
            </a:pPr>
            <a:endParaRPr lang="ka-GE" sz="1600" dirty="0">
              <a:solidFill>
                <a:schemeClr val="tx2"/>
              </a:solidFill>
              <a:latin typeface="+mj-lt"/>
              <a:cs typeface="Times New Roman" pitchFamily="18" charset="0"/>
            </a:endParaRPr>
          </a:p>
          <a:p>
            <a:pPr marL="342900" indent="-342900" eaLnBrk="1" hangingPunct="1">
              <a:defRPr/>
            </a:pPr>
            <a:endParaRPr lang="ka-GE" sz="1600" b="1" dirty="0">
              <a:latin typeface="LitNusx" pitchFamily="34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endParaRPr lang="ru-RU" dirty="0">
              <a:solidFill>
                <a:srgbClr val="997300"/>
              </a:solidFill>
            </a:endParaRPr>
          </a:p>
        </p:txBody>
      </p:sp>
      <p:pic>
        <p:nvPicPr>
          <p:cNvPr id="15" name="Рисунок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0483" y="2857496"/>
            <a:ext cx="32893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8735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28596" y="500042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2400" b="1" dirty="0" smtClean="0">
                <a:solidFill>
                  <a:schemeClr val="tx2"/>
                </a:solidFill>
              </a:rPr>
              <a:t>კულტურული მემკვიდრეობის დაცვის სააგენტო</a:t>
            </a:r>
            <a:endParaRPr lang="ru-RU" sz="2400" dirty="0"/>
          </a:p>
        </p:txBody>
      </p:sp>
      <p:sp>
        <p:nvSpPr>
          <p:cNvPr id="12" name="Прямоугольник 7"/>
          <p:cNvSpPr/>
          <p:nvPr/>
        </p:nvSpPr>
        <p:spPr>
          <a:xfrm>
            <a:off x="6072198" y="6215082"/>
            <a:ext cx="34290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www.ajaraheritage.ge</a:t>
            </a:r>
            <a:endParaRPr lang="ru-RU" sz="2000" dirty="0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 bwMode="auto">
          <a:xfrm>
            <a:off x="4714876" y="3286124"/>
            <a:ext cx="3486623" cy="23244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Прямоугольник 10"/>
          <p:cNvSpPr>
            <a:spLocks noChangeArrowheads="1"/>
          </p:cNvSpPr>
          <p:nvPr/>
        </p:nvSpPr>
        <p:spPr bwMode="auto">
          <a:xfrm>
            <a:off x="571527" y="1643050"/>
            <a:ext cx="79295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a-GE" sz="20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სააგენტოს </a:t>
            </a:r>
            <a:r>
              <a:rPr lang="ka-GE" sz="2000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201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5</a:t>
            </a:r>
            <a:r>
              <a:rPr lang="ka-GE" sz="2000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 წლის მიზნობრივი პროგრამის ფარგლებში რეაბილიტაცია  ჩაუტარდება  მახოსა და ხაბელაშვილების ხიდებს</a:t>
            </a:r>
            <a:r>
              <a:rPr lang="ka-GE" sz="20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;</a:t>
            </a:r>
            <a:endParaRPr lang="ka-GE" sz="2000" dirty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 bwMode="auto">
          <a:xfrm>
            <a:off x="642910" y="3286124"/>
            <a:ext cx="3486623" cy="2322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98735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28596" y="500042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2400" b="1" dirty="0" smtClean="0">
                <a:solidFill>
                  <a:schemeClr val="tx2"/>
                </a:solidFill>
              </a:rPr>
              <a:t>კულტურული მემკვიდრეობის დაცვის სააგენტო</a:t>
            </a:r>
            <a:endParaRPr lang="ru-RU" sz="2400" dirty="0"/>
          </a:p>
        </p:txBody>
      </p:sp>
      <p:sp>
        <p:nvSpPr>
          <p:cNvPr id="12" name="Прямоугольник 7"/>
          <p:cNvSpPr/>
          <p:nvPr/>
        </p:nvSpPr>
        <p:spPr>
          <a:xfrm>
            <a:off x="6072198" y="6215082"/>
            <a:ext cx="34290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www.ajaraheritage.ge</a:t>
            </a:r>
            <a:endParaRPr lang="ru-RU" sz="2000" dirty="0"/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214282" y="1206492"/>
            <a:ext cx="8731250" cy="1150938"/>
          </a:xfrm>
        </p:spPr>
        <p:txBody>
          <a:bodyPr/>
          <a:lstStyle/>
          <a:p>
            <a:pPr algn="ctr" eaLnBrk="1" hangingPunct="1">
              <a:buFont typeface="Wingdings" pitchFamily="2" charset="2"/>
              <a:buChar char="Ø"/>
            </a:pPr>
            <a:r>
              <a:rPr lang="ka-GE" sz="2000" b="1" dirty="0" smtClean="0">
                <a:solidFill>
                  <a:srgbClr val="FF0000"/>
                </a:solidFill>
                <a:latin typeface="LitNusx" pitchFamily="2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LitNusx" pitchFamily="2" charset="0"/>
                <a:cs typeface="Times New Roman" pitchFamily="18" charset="0"/>
              </a:rPr>
              <a:t/>
            </a:r>
            <a:br>
              <a:rPr lang="en-US" sz="2000" b="1" dirty="0" smtClean="0">
                <a:solidFill>
                  <a:srgbClr val="FF0000"/>
                </a:solidFill>
                <a:latin typeface="LitNusx" pitchFamily="2" charset="0"/>
                <a:cs typeface="Times New Roman" pitchFamily="18" charset="0"/>
              </a:rPr>
            </a:br>
            <a:r>
              <a:rPr lang="ka-GE" sz="2000" b="1" dirty="0" smtClean="0">
                <a:solidFill>
                  <a:srgbClr val="FF0000"/>
                </a:solidFill>
                <a:latin typeface="LitNusx" pitchFamily="2" charset="0"/>
                <a:cs typeface="Times New Roman" pitchFamily="18" charset="0"/>
              </a:rPr>
              <a:t/>
            </a:r>
            <a:br>
              <a:rPr lang="ka-GE" sz="2000" b="1" dirty="0" smtClean="0">
                <a:solidFill>
                  <a:srgbClr val="FF0000"/>
                </a:solidFill>
                <a:latin typeface="LitNusx" pitchFamily="2" charset="0"/>
                <a:cs typeface="Times New Roman" pitchFamily="18" charset="0"/>
              </a:rPr>
            </a:br>
            <a:r>
              <a:rPr lang="ka-GE" sz="2000" dirty="0" smtClean="0">
                <a:solidFill>
                  <a:schemeClr val="tx2">
                    <a:lumMod val="75000"/>
                  </a:schemeClr>
                </a:solidFill>
                <a:latin typeface="LitNusx" pitchFamily="2" charset="0"/>
                <a:cs typeface="Times New Roman" pitchFamily="18" charset="0"/>
              </a:rPr>
              <a:t/>
            </a:r>
            <a:br>
              <a:rPr lang="ka-GE" sz="2000" dirty="0" smtClean="0">
                <a:solidFill>
                  <a:schemeClr val="tx2">
                    <a:lumMod val="75000"/>
                  </a:schemeClr>
                </a:solidFill>
                <a:latin typeface="LitNusx" pitchFamily="2" charset="0"/>
                <a:cs typeface="Times New Roman" pitchFamily="18" charset="0"/>
              </a:rPr>
            </a:br>
            <a:r>
              <a:rPr lang="ka-GE" sz="2000" dirty="0" smtClean="0">
                <a:solidFill>
                  <a:schemeClr val="tx2">
                    <a:lumMod val="75000"/>
                  </a:schemeClr>
                </a:solidFill>
                <a:latin typeface="LitNusx" pitchFamily="2" charset="0"/>
                <a:cs typeface="Times New Roman" pitchFamily="18" charset="0"/>
              </a:rPr>
              <a:t>იგეგმება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LitNusx" pitchFamily="2" charset="0"/>
                <a:cs typeface="Times New Roman" pitchFamily="18" charset="0"/>
              </a:rPr>
              <a:t> </a:t>
            </a:r>
            <a:r>
              <a:rPr lang="ka-GE" sz="2000" dirty="0" smtClean="0">
                <a:solidFill>
                  <a:schemeClr val="tx2">
                    <a:lumMod val="75000"/>
                  </a:schemeClr>
                </a:solidFill>
                <a:latin typeface="LitNusx" pitchFamily="2" charset="0"/>
                <a:cs typeface="Times New Roman" pitchFamily="18" charset="0"/>
              </a:rPr>
              <a:t>გონიოს ციხი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LitNusx" pitchFamily="2" charset="0"/>
                <a:cs typeface="Times New Roman" pitchFamily="18" charset="0"/>
              </a:rPr>
              <a:t>s</a:t>
            </a:r>
            <a:r>
              <a:rPr lang="ka-GE" sz="2000" dirty="0" smtClean="0">
                <a:solidFill>
                  <a:schemeClr val="tx2">
                    <a:lumMod val="75000"/>
                  </a:schemeClr>
                </a:solidFill>
                <a:latin typeface="LitNusx" pitchFamily="2" charset="0"/>
                <a:cs typeface="Times New Roman" pitchFamily="18" charset="0"/>
              </a:rPr>
              <a:t> სამი კოშკის რეაბილიტაციის </a:t>
            </a:r>
            <a:br>
              <a:rPr lang="ka-GE" sz="2000" dirty="0" smtClean="0">
                <a:solidFill>
                  <a:schemeClr val="tx2">
                    <a:lumMod val="75000"/>
                  </a:schemeClr>
                </a:solidFill>
                <a:latin typeface="LitNusx" pitchFamily="2" charset="0"/>
                <a:cs typeface="Times New Roman" pitchFamily="18" charset="0"/>
              </a:rPr>
            </a:br>
            <a:r>
              <a:rPr lang="ka-GE" sz="2000" dirty="0" smtClean="0">
                <a:solidFill>
                  <a:schemeClr val="tx2">
                    <a:lumMod val="75000"/>
                  </a:schemeClr>
                </a:solidFill>
                <a:latin typeface="LitNusx" pitchFamily="2" charset="0"/>
                <a:cs typeface="Times New Roman" pitchFamily="18" charset="0"/>
              </a:rPr>
              <a:t> პროექტის შესყიდვა</a:t>
            </a:r>
            <a:r>
              <a:rPr lang="ka-GE" sz="2000" b="1" dirty="0" smtClean="0">
                <a:solidFill>
                  <a:srgbClr val="C00000"/>
                </a:solidFill>
                <a:latin typeface="LitNusx" pitchFamily="2" charset="0"/>
                <a:cs typeface="Times New Roman" pitchFamily="18" charset="0"/>
              </a:rPr>
              <a:t/>
            </a:r>
            <a:br>
              <a:rPr lang="ka-GE" sz="2000" b="1" dirty="0" smtClean="0">
                <a:solidFill>
                  <a:srgbClr val="C00000"/>
                </a:solidFill>
                <a:latin typeface="LitNusx" pitchFamily="2" charset="0"/>
                <a:cs typeface="Times New Roman" pitchFamily="18" charset="0"/>
              </a:rPr>
            </a:br>
            <a:r>
              <a:rPr lang="ka-GE" sz="2000" b="1" dirty="0" smtClean="0">
                <a:solidFill>
                  <a:srgbClr val="C00000"/>
                </a:solidFill>
                <a:latin typeface="LitNusx" pitchFamily="2" charset="0"/>
                <a:cs typeface="Times New Roman" pitchFamily="18" charset="0"/>
              </a:rPr>
              <a:t/>
            </a:r>
            <a:br>
              <a:rPr lang="ka-GE" sz="2000" b="1" dirty="0" smtClean="0">
                <a:solidFill>
                  <a:srgbClr val="C00000"/>
                </a:solidFill>
                <a:latin typeface="LitNusx" pitchFamily="2" charset="0"/>
                <a:cs typeface="Times New Roman" pitchFamily="18" charset="0"/>
              </a:rPr>
            </a:br>
            <a:endParaRPr lang="ru-RU" sz="2000" dirty="0" smtClean="0">
              <a:solidFill>
                <a:srgbClr val="C00000"/>
              </a:solidFill>
            </a:endParaRPr>
          </a:p>
        </p:txBody>
      </p:sp>
      <p:pic>
        <p:nvPicPr>
          <p:cNvPr id="14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1908" y="2781312"/>
            <a:ext cx="3527425" cy="243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8220" y="2776567"/>
            <a:ext cx="3671888" cy="243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8735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28596" y="500042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2400" b="1" dirty="0" smtClean="0">
                <a:solidFill>
                  <a:schemeClr val="tx2"/>
                </a:solidFill>
              </a:rPr>
              <a:t>კულტურული მემკვიდრეობის დაცვის სააგენტო</a:t>
            </a:r>
            <a:endParaRPr lang="ru-RU" sz="2400" dirty="0"/>
          </a:p>
        </p:txBody>
      </p:sp>
      <p:sp>
        <p:nvSpPr>
          <p:cNvPr id="12" name="Прямоугольник 7"/>
          <p:cNvSpPr/>
          <p:nvPr/>
        </p:nvSpPr>
        <p:spPr>
          <a:xfrm>
            <a:off x="6072198" y="6215082"/>
            <a:ext cx="34290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www.ajaraheritage.ge</a:t>
            </a:r>
            <a:endParaRPr lang="ru-RU" sz="2000" dirty="0"/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190500" y="1214422"/>
            <a:ext cx="8731250" cy="642942"/>
          </a:xfrm>
        </p:spPr>
        <p:txBody>
          <a:bodyPr/>
          <a:lstStyle/>
          <a:p>
            <a:pPr algn="ctr" eaLnBrk="1" hangingPunct="1"/>
            <a:r>
              <a:rPr lang="ka-GE" sz="2000" dirty="0" smtClean="0">
                <a:solidFill>
                  <a:schemeClr val="tx2">
                    <a:lumMod val="75000"/>
                  </a:schemeClr>
                </a:solidFill>
                <a:latin typeface="LitNusx" pitchFamily="2" charset="0"/>
                <a:cs typeface="Times New Roman" pitchFamily="18" charset="0"/>
              </a:rPr>
              <a:t>იგეგმება </a:t>
            </a:r>
            <a:r>
              <a:rPr lang="ka-GE" sz="2000" dirty="0" smtClean="0">
                <a:solidFill>
                  <a:schemeClr val="tx2">
                    <a:lumMod val="75000"/>
                  </a:schemeClr>
                </a:solidFill>
                <a:latin typeface="LitNusx" pitchFamily="2" charset="0"/>
                <a:cs typeface="Times New Roman" pitchFamily="18" charset="0"/>
              </a:rPr>
              <a:t>პეტრას ციხის </a:t>
            </a:r>
            <a:r>
              <a:rPr lang="ka-GE" sz="2000" dirty="0" smtClean="0">
                <a:solidFill>
                  <a:schemeClr val="tx2">
                    <a:lumMod val="75000"/>
                  </a:schemeClr>
                </a:solidFill>
                <a:latin typeface="LitNusx" pitchFamily="2" charset="0"/>
                <a:cs typeface="Times New Roman" pitchFamily="18" charset="0"/>
              </a:rPr>
              <a:t>რეაბილიტაცია</a:t>
            </a:r>
            <a:endParaRPr lang="ru-RU" sz="2000" dirty="0" smtClean="0">
              <a:solidFill>
                <a:srgbClr val="C00000"/>
              </a:solidFill>
            </a:endParaRP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25975" y="2008210"/>
            <a:ext cx="3316288" cy="2205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27088" y="2008210"/>
            <a:ext cx="3349625" cy="2227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6" descr="\\Server\saagento\გოჩა კახიძე\PRESENTACIA\prtras cixe\IMG_011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00338" y="4313260"/>
            <a:ext cx="3186112" cy="225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8735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28596" y="500042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2400" b="1" dirty="0" smtClean="0">
                <a:solidFill>
                  <a:schemeClr val="tx2"/>
                </a:solidFill>
              </a:rPr>
              <a:t>კულტურული მემკვიდრეობის დაცვის სააგენტო</a:t>
            </a:r>
            <a:endParaRPr lang="ru-RU" sz="2400" dirty="0"/>
          </a:p>
        </p:txBody>
      </p:sp>
      <p:sp>
        <p:nvSpPr>
          <p:cNvPr id="12" name="Прямоугольник 7"/>
          <p:cNvSpPr/>
          <p:nvPr/>
        </p:nvSpPr>
        <p:spPr>
          <a:xfrm>
            <a:off x="6072198" y="6215082"/>
            <a:ext cx="34290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www.ajaraheritage.ge</a:t>
            </a:r>
            <a:endParaRPr lang="ru-RU" sz="2000" dirty="0"/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628650" y="857232"/>
            <a:ext cx="7886700" cy="1325563"/>
          </a:xfrm>
        </p:spPr>
        <p:txBody>
          <a:bodyPr/>
          <a:lstStyle/>
          <a:p>
            <a:r>
              <a:rPr lang="ka-GE" sz="20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ka-GE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ka-GE" sz="2000" dirty="0" smtClean="0">
                <a:solidFill>
                  <a:schemeClr val="tx2">
                    <a:lumMod val="75000"/>
                  </a:schemeClr>
                </a:solidFill>
              </a:rPr>
              <a:t>აჭარის ტერიტორიაზე შერჩეული იქნება ერთ-ერთი ციხე, შეძენილ იქნება სარეაბილიტაციო სამუშაოების პროექტი,   შემდგომში მისი რეაბილიტაციის მიზნით.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4" name="Объект 1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331913" y="2336782"/>
            <a:ext cx="2687637" cy="1792288"/>
          </a:xfrm>
        </p:spPr>
      </p:pic>
      <p:pic>
        <p:nvPicPr>
          <p:cNvPr id="15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2336782"/>
            <a:ext cx="270033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27313" y="4281470"/>
            <a:ext cx="3222625" cy="21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8735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28596" y="500042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2400" b="1" dirty="0" smtClean="0">
                <a:solidFill>
                  <a:schemeClr val="tx2"/>
                </a:solidFill>
              </a:rPr>
              <a:t>კულტურული მემკვიდრეობის დაცვის სააგენტო</a:t>
            </a:r>
            <a:endParaRPr lang="ru-RU" sz="2400" dirty="0"/>
          </a:p>
        </p:txBody>
      </p:sp>
      <p:sp>
        <p:nvSpPr>
          <p:cNvPr id="12" name="Прямоугольник 7"/>
          <p:cNvSpPr/>
          <p:nvPr/>
        </p:nvSpPr>
        <p:spPr>
          <a:xfrm>
            <a:off x="6072198" y="6215082"/>
            <a:ext cx="34290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www.ajaraheritage.ge</a:t>
            </a:r>
            <a:endParaRPr lang="ru-RU" sz="2000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628650" y="1424006"/>
            <a:ext cx="7886700" cy="1325563"/>
          </a:xfrm>
        </p:spPr>
        <p:txBody>
          <a:bodyPr/>
          <a:lstStyle/>
          <a:p>
            <a:pPr algn="ctr"/>
            <a:r>
              <a:rPr lang="ka-GE" sz="1800" dirty="0" smtClean="0">
                <a:solidFill>
                  <a:schemeClr val="tx2">
                    <a:lumMod val="75000"/>
                  </a:schemeClr>
                </a:solidFill>
              </a:rPr>
              <a:t>მუზეუმების  მშენებლობა-რეაბილიტაციის  პროგრამის ფარგლებში 2014 წელს დაიწყო ქ.ბათუმში, ხულოს ქ. N10-ში მდებარე შენობის რეაბილიტაცია. სამუშაოები დასრულდება 2015 წელს  და იქ განთავსდება</a:t>
            </a: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ka-GE" sz="1800" dirty="0" smtClean="0">
                <a:solidFill>
                  <a:schemeClr val="tx2">
                    <a:lumMod val="75000"/>
                  </a:schemeClr>
                </a:solidFill>
              </a:rPr>
              <a:t>ბათუმის ისტორიის მუზეუმი.</a:t>
            </a:r>
            <a:endParaRPr lang="en-US" sz="18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4" name="Объект 1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23850" y="2928934"/>
            <a:ext cx="3890963" cy="2592388"/>
          </a:xfrm>
        </p:spPr>
      </p:pic>
      <p:pic>
        <p:nvPicPr>
          <p:cNvPr id="15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2928934"/>
            <a:ext cx="4248150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8735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28596" y="500042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2400" b="1" dirty="0" smtClean="0">
                <a:solidFill>
                  <a:schemeClr val="tx2"/>
                </a:solidFill>
              </a:rPr>
              <a:t>კულტურული მემკვიდრეობის დაცვის სააგენტო</a:t>
            </a:r>
            <a:endParaRPr lang="ru-RU" sz="2400" dirty="0"/>
          </a:p>
        </p:txBody>
      </p:sp>
      <p:sp>
        <p:nvSpPr>
          <p:cNvPr id="12" name="Прямоугольник 7"/>
          <p:cNvSpPr/>
          <p:nvPr/>
        </p:nvSpPr>
        <p:spPr>
          <a:xfrm>
            <a:off x="6072198" y="6215082"/>
            <a:ext cx="34290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www.ajaraheritage.ge</a:t>
            </a:r>
            <a:endParaRPr lang="ru-RU" sz="2000" dirty="0"/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285750" y="960428"/>
            <a:ext cx="8731250" cy="1111250"/>
          </a:xfrm>
        </p:spPr>
        <p:txBody>
          <a:bodyPr/>
          <a:lstStyle/>
          <a:p>
            <a:pPr algn="ctr" eaLnBrk="1" hangingPunct="1">
              <a:buFont typeface="Wingdings" pitchFamily="2" charset="2"/>
              <a:buChar char="Ø"/>
            </a:pPr>
            <a:r>
              <a:rPr lang="ka-GE" sz="2000" dirty="0" smtClean="0">
                <a:solidFill>
                  <a:srgbClr val="FF0000"/>
                </a:solidFill>
                <a:latin typeface="LitNusx" pitchFamily="2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rgbClr val="FF0000"/>
                </a:solidFill>
                <a:latin typeface="LitNusx" pitchFamily="2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rgbClr val="FF0000"/>
                </a:solidFill>
                <a:latin typeface="LitNusx" pitchFamily="2" charset="0"/>
                <a:cs typeface="Times New Roman" pitchFamily="18" charset="0"/>
              </a:rPr>
            </a:br>
            <a:r>
              <a:rPr lang="ka-GE" sz="1800" dirty="0" smtClean="0">
                <a:solidFill>
                  <a:schemeClr val="tx2">
                    <a:lumMod val="75000"/>
                  </a:schemeClr>
                </a:solidFill>
                <a:latin typeface="LitNusx" pitchFamily="2" charset="0"/>
                <a:cs typeface="Times New Roman" pitchFamily="18" charset="0"/>
              </a:rPr>
              <a:t/>
            </a:r>
            <a:br>
              <a:rPr lang="ka-GE" sz="1800" dirty="0" smtClean="0">
                <a:solidFill>
                  <a:schemeClr val="tx2">
                    <a:lumMod val="75000"/>
                  </a:schemeClr>
                </a:solidFill>
                <a:latin typeface="LitNusx" pitchFamily="2" charset="0"/>
                <a:cs typeface="Times New Roman" pitchFamily="18" charset="0"/>
              </a:rPr>
            </a:br>
            <a:r>
              <a:rPr lang="ka-GE" sz="1800" dirty="0" smtClean="0">
                <a:solidFill>
                  <a:schemeClr val="tx2">
                    <a:lumMod val="75000"/>
                  </a:schemeClr>
                </a:solidFill>
                <a:latin typeface="LitNusx" pitchFamily="2" charset="0"/>
                <a:cs typeface="Times New Roman" pitchFamily="18" charset="0"/>
              </a:rPr>
              <a:t/>
            </a:r>
            <a:br>
              <a:rPr lang="ka-GE" sz="1800" dirty="0" smtClean="0">
                <a:solidFill>
                  <a:schemeClr val="tx2">
                    <a:lumMod val="75000"/>
                  </a:schemeClr>
                </a:solidFill>
                <a:latin typeface="LitNusx" pitchFamily="2" charset="0"/>
                <a:cs typeface="Times New Roman" pitchFamily="18" charset="0"/>
              </a:rPr>
            </a:br>
            <a:r>
              <a:rPr lang="ka-GE" sz="1800" dirty="0" smtClean="0">
                <a:solidFill>
                  <a:schemeClr val="tx2">
                    <a:lumMod val="75000"/>
                  </a:schemeClr>
                </a:solidFill>
                <a:latin typeface="LitNusx" pitchFamily="2" charset="0"/>
                <a:cs typeface="Times New Roman" pitchFamily="18" charset="0"/>
              </a:rPr>
              <a:t>აჭარის კულტურული მემკვიდრეობის დაცვის</a:t>
            </a:r>
            <a:r>
              <a:rPr lang="es-ES" sz="1800" dirty="0" smtClean="0">
                <a:solidFill>
                  <a:schemeClr val="tx2">
                    <a:lumMod val="75000"/>
                  </a:schemeClr>
                </a:solidFill>
                <a:latin typeface="LitNusx" pitchFamily="2" charset="0"/>
                <a:cs typeface="Times New Roman" pitchFamily="18" charset="0"/>
              </a:rPr>
              <a:t> </a:t>
            </a:r>
            <a:r>
              <a:rPr lang="ka-GE" sz="1800" dirty="0" smtClean="0">
                <a:solidFill>
                  <a:schemeClr val="tx2">
                    <a:lumMod val="75000"/>
                  </a:schemeClr>
                </a:solidFill>
                <a:latin typeface="LitNusx" pitchFamily="2" charset="0"/>
                <a:cs typeface="Times New Roman" pitchFamily="18" charset="0"/>
              </a:rPr>
              <a:t>სააგენტოს ორგანიზებით და დაფინანსებით არქელოგიური გათხრები ჩატარდება  შემდეგ ობიექტებზე:</a:t>
            </a:r>
            <a:br>
              <a:rPr lang="ka-GE" sz="1800" dirty="0" smtClean="0">
                <a:solidFill>
                  <a:schemeClr val="tx2">
                    <a:lumMod val="75000"/>
                  </a:schemeClr>
                </a:solidFill>
                <a:latin typeface="LitNusx" pitchFamily="2" charset="0"/>
                <a:cs typeface="Times New Roman" pitchFamily="18" charset="0"/>
              </a:rPr>
            </a:br>
            <a:r>
              <a:rPr lang="ka-GE" sz="2000" b="1" dirty="0" smtClean="0">
                <a:solidFill>
                  <a:srgbClr val="C00000"/>
                </a:solidFill>
                <a:latin typeface="LitNusx" pitchFamily="2" charset="0"/>
                <a:cs typeface="Times New Roman" pitchFamily="18" charset="0"/>
              </a:rPr>
              <a:t/>
            </a:r>
            <a:br>
              <a:rPr lang="ka-GE" sz="2000" b="1" dirty="0" smtClean="0">
                <a:solidFill>
                  <a:srgbClr val="C00000"/>
                </a:solidFill>
                <a:latin typeface="LitNusx" pitchFamily="2" charset="0"/>
                <a:cs typeface="Times New Roman" pitchFamily="18" charset="0"/>
              </a:rPr>
            </a:br>
            <a:endParaRPr lang="ru-RU" sz="2000" dirty="0" smtClean="0">
              <a:solidFill>
                <a:srgbClr val="C00000"/>
              </a:solidFill>
            </a:endParaRPr>
          </a:p>
        </p:txBody>
      </p:sp>
      <p:sp>
        <p:nvSpPr>
          <p:cNvPr id="14" name="Прямоугольник 3"/>
          <p:cNvSpPr>
            <a:spLocks noChangeArrowheads="1"/>
          </p:cNvSpPr>
          <p:nvPr/>
        </p:nvSpPr>
        <p:spPr bwMode="auto">
          <a:xfrm>
            <a:off x="190500" y="2157392"/>
            <a:ext cx="83899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SzPct val="120000"/>
              <a:buFont typeface="Wingdings" pitchFamily="2" charset="2"/>
              <a:buChar char="Ø"/>
              <a:defRPr/>
            </a:pPr>
            <a:r>
              <a:rPr lang="ka-GE" sz="1600" dirty="0">
                <a:solidFill>
                  <a:schemeClr val="accent1">
                    <a:lumMod val="75000"/>
                  </a:schemeClr>
                </a:solidFill>
              </a:rPr>
              <a:t>   ხიხანის ციხე;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eaLnBrk="1" hangingPunct="1">
              <a:buSzPct val="120000"/>
              <a:buFont typeface="Wingdings" pitchFamily="2" charset="2"/>
              <a:buChar char="Ø"/>
              <a:defRPr/>
            </a:pPr>
            <a:r>
              <a:rPr lang="ka-GE" sz="1600" dirty="0">
                <a:solidFill>
                  <a:schemeClr val="accent1">
                    <a:lumMod val="75000"/>
                  </a:schemeClr>
                </a:solidFill>
              </a:rPr>
              <a:t>   გვარას ციხე;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eaLnBrk="1" hangingPunct="1">
              <a:buSzPct val="120000"/>
              <a:buFont typeface="Wingdings" pitchFamily="2" charset="2"/>
              <a:buChar char="Ø"/>
              <a:defRPr/>
            </a:pPr>
            <a:r>
              <a:rPr lang="ka-GE" sz="1600" dirty="0">
                <a:solidFill>
                  <a:schemeClr val="accent1">
                    <a:lumMod val="75000"/>
                  </a:schemeClr>
                </a:solidFill>
              </a:rPr>
              <a:t>   გონიო-აფსაროსის ციხის შიდა ტერიტორია;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 eaLnBrk="1" hangingPunct="1">
              <a:buSzPct val="120000"/>
              <a:buFont typeface="Wingdings" pitchFamily="2" charset="2"/>
              <a:buChar char="Ø"/>
              <a:defRPr/>
            </a:pPr>
            <a:r>
              <a:rPr lang="ka-GE" sz="1600" dirty="0">
                <a:solidFill>
                  <a:schemeClr val="accent1">
                    <a:lumMod val="75000"/>
                  </a:schemeClr>
                </a:solidFill>
              </a:rPr>
              <a:t>ფიჭვნარის ანტიკური ხანის სამაროვნის ტერიტორია;</a:t>
            </a:r>
          </a:p>
          <a:p>
            <a:pPr marL="285750" indent="-285750" eaLnBrk="1" hangingPunct="1">
              <a:buSzPct val="120000"/>
              <a:buFont typeface="Wingdings" pitchFamily="2" charset="2"/>
              <a:buChar char="Ø"/>
              <a:defRPr/>
            </a:pPr>
            <a:r>
              <a:rPr lang="ka-GE" sz="1600" dirty="0">
                <a:solidFill>
                  <a:schemeClr val="accent1">
                    <a:lumMod val="75000"/>
                  </a:schemeClr>
                </a:solidFill>
              </a:rPr>
              <a:t>შუახევის მუნიციპალიტეტი: სოფელი ჯაბნიძეები- ადგილი ,,ქაშუეთი’’; </a:t>
            </a:r>
          </a:p>
        </p:txBody>
      </p:sp>
      <p:pic>
        <p:nvPicPr>
          <p:cNvPr id="16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3659167"/>
            <a:ext cx="3802062" cy="253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3627417"/>
            <a:ext cx="3636963" cy="25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68" y="2143116"/>
            <a:ext cx="1500166" cy="999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8735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4089</TotalTime>
  <Words>328</Words>
  <Application>Microsoft Office PowerPoint</Application>
  <PresentationFormat>On-screen Show (4:3)</PresentationFormat>
  <Paragraphs>86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Тема Office</vt:lpstr>
      <vt:lpstr>Slide 1</vt:lpstr>
      <vt:lpstr>აჭარის კულტურული მემკვიდრეობის დაცვის სააგენტოს 2015 წელს დაგეგმილი ღონისძიებები</vt:lpstr>
      <vt:lpstr>Slide 3</vt:lpstr>
      <vt:lpstr>Slide 4</vt:lpstr>
      <vt:lpstr>    იგეგმება გონიოს ციხიs სამი კოშკის რეაბილიტაციის   პროექტის შესყიდვა  </vt:lpstr>
      <vt:lpstr>იგეგმება პეტრას ციხის რეაბილიტაცია</vt:lpstr>
      <vt:lpstr> აჭარის ტერიტორიაზე შერჩეული იქნება ერთ-ერთი ციხე, შეძენილ იქნება სარეაბილიტაციო სამუშაოების პროექტი,   შემდგომში მისი რეაბილიტაციის მიზნით.</vt:lpstr>
      <vt:lpstr>მუზეუმების  მშენებლობა-რეაბილიტაციის  პროგრამის ფარგლებში 2014 წელს დაიწყო ქ.ბათუმში, ხულოს ქ. N10-ში მდებარე შენობის რეაბილიტაცია. სამუშაოები დასრულდება 2015 წელს  და იქ განთავსდება ბათუმის ისტორიის მუზეუმი.</vt:lpstr>
      <vt:lpstr>    აჭარის კულტურული მემკვიდრეობის დაცვის სააგენტოს ორგანიზებით და დაფინანსებით არქელოგიური გათხრები ჩატარდება  შემდეგ ობიექტებზე:  </vt:lpstr>
      <vt:lpstr>                               საგანმანათლებლო პროგრამები</vt:lpstr>
      <vt:lpstr>Slide 11</vt:lpstr>
      <vt:lpstr>                  18 მაისი- მუზეუმების საერთაშორისო დღე</vt:lpstr>
      <vt:lpstr>Slide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განათლებისა და ლიცენზირების განყოფილება   2010 წლის ანგარიში</dc:title>
  <dc:creator>Customer</dc:creator>
  <cp:lastModifiedBy>admin</cp:lastModifiedBy>
  <cp:revision>493</cp:revision>
  <cp:lastPrinted>2012-01-31T08:03:42Z</cp:lastPrinted>
  <dcterms:created xsi:type="dcterms:W3CDTF">2011-01-16T08:41:31Z</dcterms:created>
  <dcterms:modified xsi:type="dcterms:W3CDTF">2014-09-10T13:51:46Z</dcterms:modified>
</cp:coreProperties>
</file>