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Default Extension="gif" ContentType="image/gif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Default Extension="wdp" ContentType="image/vnd.ms-photo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67" r:id="rId2"/>
    <p:sldId id="431" r:id="rId3"/>
    <p:sldId id="432" r:id="rId4"/>
    <p:sldId id="433" r:id="rId5"/>
    <p:sldId id="434" r:id="rId6"/>
    <p:sldId id="435" r:id="rId7"/>
    <p:sldId id="436" r:id="rId8"/>
    <p:sldId id="437" r:id="rId9"/>
    <p:sldId id="439" r:id="rId10"/>
    <p:sldId id="440" r:id="rId11"/>
    <p:sldId id="441" r:id="rId12"/>
    <p:sldId id="442" r:id="rId13"/>
    <p:sldId id="443" r:id="rId14"/>
    <p:sldId id="444" r:id="rId15"/>
    <p:sldId id="445" r:id="rId16"/>
    <p:sldId id="446" r:id="rId17"/>
    <p:sldId id="447" r:id="rId18"/>
    <p:sldId id="448" r:id="rId19"/>
    <p:sldId id="449" r:id="rId20"/>
    <p:sldId id="450" r:id="rId21"/>
    <p:sldId id="451" r:id="rId22"/>
    <p:sldId id="452" r:id="rId23"/>
  </p:sldIdLst>
  <p:sldSz cx="9144000" cy="6858000" type="screen4x3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atso" initials="n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147" autoAdjust="0"/>
    <p:restoredTop sz="86400" autoAdjust="0"/>
  </p:normalViewPr>
  <p:slideViewPr>
    <p:cSldViewPr>
      <p:cViewPr>
        <p:scale>
          <a:sx n="90" d="100"/>
          <a:sy n="90" d="100"/>
        </p:scale>
        <p:origin x="-816" y="1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06AABE-4A9C-4182-A086-03AB8674E59E}" type="datetimeFigureOut">
              <a:rPr lang="ru-RU" smtClean="0"/>
              <a:pPr/>
              <a:t>10.09.2014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44CB11-218E-40E0-B6BA-4F0DE03C563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7843320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1223D3-91CE-498A-8241-0973FC885B4D}" type="datetimeFigureOut">
              <a:rPr lang="ru-RU" smtClean="0"/>
              <a:pPr/>
              <a:t>10.09.2014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30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24956"/>
            <a:ext cx="5486400" cy="44762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01321A-215D-4042-A7EE-238028A70C2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2314212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01321A-215D-4042-A7EE-238028A70C20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2570919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01321A-215D-4042-A7EE-238028A70C20}" type="slidenum">
              <a:rPr lang="ru-RU" smtClean="0"/>
              <a:pPr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5709199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6CB0B9D-7F9D-414F-A116-2E6B1CA39918}" type="slidenum">
              <a:rPr lang="ru-RU" smtClean="0"/>
              <a:pPr eaLnBrk="1" hangingPunct="1"/>
              <a:t>11</a:t>
            </a:fld>
            <a:endParaRPr 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6CB0B9D-7F9D-414F-A116-2E6B1CA39918}" type="slidenum">
              <a:rPr lang="ru-RU" smtClean="0"/>
              <a:pPr eaLnBrk="1" hangingPunct="1"/>
              <a:t>12</a:t>
            </a:fld>
            <a:endParaRPr lang="ru-RU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6CB0B9D-7F9D-414F-A116-2E6B1CA39918}" type="slidenum">
              <a:rPr lang="ru-RU" smtClean="0"/>
              <a:pPr eaLnBrk="1" hangingPunct="1"/>
              <a:t>13</a:t>
            </a:fld>
            <a:endParaRPr lang="ru-RU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6CB0B9D-7F9D-414F-A116-2E6B1CA39918}" type="slidenum">
              <a:rPr lang="ru-RU" smtClean="0"/>
              <a:pPr eaLnBrk="1" hangingPunct="1"/>
              <a:t>14</a:t>
            </a:fld>
            <a:endParaRPr lang="ru-RU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6CB0B9D-7F9D-414F-A116-2E6B1CA39918}" type="slidenum">
              <a:rPr lang="ru-RU" smtClean="0"/>
              <a:pPr eaLnBrk="1" hangingPunct="1"/>
              <a:t>15</a:t>
            </a:fld>
            <a:endParaRPr lang="ru-RU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6CB0B9D-7F9D-414F-A116-2E6B1CA39918}" type="slidenum">
              <a:rPr lang="ru-RU" smtClean="0"/>
              <a:pPr eaLnBrk="1" hangingPunct="1"/>
              <a:t>16</a:t>
            </a:fld>
            <a:endParaRPr lang="ru-RU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6CB0B9D-7F9D-414F-A116-2E6B1CA39918}" type="slidenum">
              <a:rPr lang="ru-RU" smtClean="0"/>
              <a:pPr eaLnBrk="1" hangingPunct="1"/>
              <a:t>17</a:t>
            </a:fld>
            <a:endParaRPr lang="ru-RU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6CB0B9D-7F9D-414F-A116-2E6B1CA39918}" type="slidenum">
              <a:rPr lang="ru-RU" smtClean="0"/>
              <a:pPr eaLnBrk="1" hangingPunct="1"/>
              <a:t>18</a:t>
            </a:fld>
            <a:endParaRPr lang="ru-RU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6CB0B9D-7F9D-414F-A116-2E6B1CA39918}" type="slidenum">
              <a:rPr lang="ru-RU" smtClean="0"/>
              <a:pPr eaLnBrk="1" hangingPunct="1"/>
              <a:t>19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6CB0B9D-7F9D-414F-A116-2E6B1CA39918}" type="slidenum">
              <a:rPr lang="ru-RU" smtClean="0"/>
              <a:pPr eaLnBrk="1" hangingPunct="1"/>
              <a:t>2</a:t>
            </a:fld>
            <a:endParaRPr lang="ru-RU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6CB0B9D-7F9D-414F-A116-2E6B1CA39918}" type="slidenum">
              <a:rPr lang="ru-RU" smtClean="0"/>
              <a:pPr eaLnBrk="1" hangingPunct="1"/>
              <a:t>20</a:t>
            </a:fld>
            <a:endParaRPr lang="ru-RU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6CB0B9D-7F9D-414F-A116-2E6B1CA39918}" type="slidenum">
              <a:rPr lang="ru-RU" smtClean="0"/>
              <a:pPr eaLnBrk="1" hangingPunct="1"/>
              <a:t>21</a:t>
            </a:fld>
            <a:endParaRPr lang="ru-RU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6CB0B9D-7F9D-414F-A116-2E6B1CA39918}" type="slidenum">
              <a:rPr lang="ru-RU" smtClean="0"/>
              <a:pPr eaLnBrk="1" hangingPunct="1"/>
              <a:t>22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6CB0B9D-7F9D-414F-A116-2E6B1CA39918}" type="slidenum">
              <a:rPr lang="ru-RU" smtClean="0"/>
              <a:pPr eaLnBrk="1" hangingPunct="1"/>
              <a:t>3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6CB0B9D-7F9D-414F-A116-2E6B1CA39918}" type="slidenum">
              <a:rPr lang="ru-RU" smtClean="0"/>
              <a:pPr eaLnBrk="1" hangingPunct="1"/>
              <a:t>4</a:t>
            </a:fld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6CB0B9D-7F9D-414F-A116-2E6B1CA39918}" type="slidenum">
              <a:rPr lang="ru-RU" smtClean="0"/>
              <a:pPr eaLnBrk="1" hangingPunct="1"/>
              <a:t>5</a:t>
            </a:fld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6CB0B9D-7F9D-414F-A116-2E6B1CA39918}" type="slidenum">
              <a:rPr lang="ru-RU" smtClean="0"/>
              <a:pPr eaLnBrk="1" hangingPunct="1"/>
              <a:t>6</a:t>
            </a:fld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6CB0B9D-7F9D-414F-A116-2E6B1CA39918}" type="slidenum">
              <a:rPr lang="ru-RU" smtClean="0"/>
              <a:pPr eaLnBrk="1" hangingPunct="1"/>
              <a:t>7</a:t>
            </a:fld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6CB0B9D-7F9D-414F-A116-2E6B1CA39918}" type="slidenum">
              <a:rPr lang="ru-RU" smtClean="0"/>
              <a:pPr eaLnBrk="1" hangingPunct="1"/>
              <a:t>8</a:t>
            </a:fld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6CB0B9D-7F9D-414F-A116-2E6B1CA39918}" type="slidenum">
              <a:rPr lang="ru-RU" smtClean="0"/>
              <a:pPr eaLnBrk="1" hangingPunct="1"/>
              <a:t>9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BD701E-53F3-4429-A574-D2FD9558E1D1}" type="datetimeFigureOut">
              <a:rPr lang="ru-RU"/>
              <a:pPr>
                <a:defRPr/>
              </a:pPr>
              <a:t>10.09.2014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32ABD-2E8C-4F33-8351-1857A9A86EC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2FF928-63B7-4272-B6EE-8B3FC21BAE10}" type="datetimeFigureOut">
              <a:rPr lang="ru-RU"/>
              <a:pPr>
                <a:defRPr/>
              </a:pPr>
              <a:t>10.09.2014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779669-B853-4646-A8CC-F6893CD338B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8F2833-C99D-489C-AA53-07EA7305EB02}" type="datetimeFigureOut">
              <a:rPr lang="ru-RU"/>
              <a:pPr>
                <a:defRPr/>
              </a:pPr>
              <a:t>10.09.2014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03001E-E2C4-4D7D-99BD-5B694CA3DC1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8B5467-837C-4E25-B22C-61E4CAC2BB98}" type="datetimeFigureOut">
              <a:rPr lang="ru-RU"/>
              <a:pPr>
                <a:defRPr/>
              </a:pPr>
              <a:t>10.09.2014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F20CD8-54B1-45ED-8E22-CEDD4775F86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8EF89E-F62F-45A0-BA38-9A4A204FC311}" type="datetimeFigureOut">
              <a:rPr lang="ru-RU"/>
              <a:pPr>
                <a:defRPr/>
              </a:pPr>
              <a:t>10.09.2014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DFBACF-0386-490B-AEF7-FBD46EF3D03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047CE8-DADB-43D2-BF97-930253ED0B4B}" type="datetimeFigureOut">
              <a:rPr lang="ru-RU"/>
              <a:pPr>
                <a:defRPr/>
              </a:pPr>
              <a:t>10.09.2014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66DAB2-9047-40CB-8B2C-F9B8298B2FD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C8C96E-C077-4AEC-8737-3A9B2617E021}" type="datetimeFigureOut">
              <a:rPr lang="ru-RU"/>
              <a:pPr>
                <a:defRPr/>
              </a:pPr>
              <a:t>10.09.2014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332D5D-B2C1-4009-86AD-800DDB8E755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C62AA6-C0FF-4547-A6A9-9E682690D9A5}" type="datetimeFigureOut">
              <a:rPr lang="ru-RU"/>
              <a:pPr>
                <a:defRPr/>
              </a:pPr>
              <a:t>10.09.2014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C6BAFA-16E6-483A-B8E1-D7D528466AC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3FC0BE-D5CB-425F-8E59-D78192F2701C}" type="datetimeFigureOut">
              <a:rPr lang="ru-RU"/>
              <a:pPr>
                <a:defRPr/>
              </a:pPr>
              <a:t>10.09.2014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AA1CB0-0B8C-4B33-84E1-FA723F7D1B8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E811A-0FA9-4EB1-9CCB-C508F9F2787B}" type="datetimeFigureOut">
              <a:rPr lang="ru-RU"/>
              <a:pPr>
                <a:defRPr/>
              </a:pPr>
              <a:t>10.09.2014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9BEADA-29AB-4835-8B18-779B3D6951B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5B48C6-5E94-47AE-A349-473A24086665}" type="datetimeFigureOut">
              <a:rPr lang="ru-RU"/>
              <a:pPr>
                <a:defRPr/>
              </a:pPr>
              <a:t>10.09.2014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E1F2E1-3CC6-44B9-BCE4-458F7FEF6C5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5665B81-82D8-40B8-8F88-8AD4C4EC7D09}" type="datetimeFigureOut">
              <a:rPr lang="ru-RU"/>
              <a:pPr>
                <a:defRPr/>
              </a:pPr>
              <a:t>10.09.2014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773E862-8C1B-471F-8023-AD06EDCBEEF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61458" y="2514600"/>
            <a:ext cx="812534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a-GE" sz="2800" b="1" dirty="0" smtClean="0">
                <a:solidFill>
                  <a:schemeClr val="tx2"/>
                </a:solidFill>
              </a:rPr>
              <a:t>2015 წლის სპორტის სფეროს </a:t>
            </a:r>
            <a:endParaRPr lang="en-US" sz="2800" b="1" dirty="0" smtClean="0">
              <a:solidFill>
                <a:schemeClr val="tx2"/>
              </a:solidFill>
            </a:endParaRPr>
          </a:p>
          <a:p>
            <a:pPr algn="ctr"/>
            <a:r>
              <a:rPr lang="ka-GE" sz="2800" b="1" dirty="0" smtClean="0">
                <a:solidFill>
                  <a:schemeClr val="tx2"/>
                </a:solidFill>
              </a:rPr>
              <a:t>ხელშეწყობის ქვეპროგრამები </a:t>
            </a:r>
            <a:endParaRPr lang="en-US" sz="2800" b="1" dirty="0" smtClean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90063" y="2514600"/>
            <a:ext cx="812534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a-GE" sz="2800" b="1" dirty="0" smtClean="0">
                <a:solidFill>
                  <a:schemeClr val="tx2"/>
                </a:solidFill>
              </a:rPr>
              <a:t>2015 წლის ახალგაზრდობის საქმეთა </a:t>
            </a:r>
            <a:endParaRPr lang="en-US" sz="2800" b="1" dirty="0" smtClean="0">
              <a:solidFill>
                <a:schemeClr val="tx2"/>
              </a:solidFill>
            </a:endParaRPr>
          </a:p>
          <a:p>
            <a:pPr algn="ctr"/>
            <a:r>
              <a:rPr lang="ka-GE" sz="2800" b="1" dirty="0" smtClean="0">
                <a:solidFill>
                  <a:schemeClr val="tx2"/>
                </a:solidFill>
              </a:rPr>
              <a:t>სფეროს </a:t>
            </a:r>
            <a:r>
              <a:rPr lang="ka-GE" sz="2800" b="1" dirty="0" smtClean="0">
                <a:solidFill>
                  <a:schemeClr val="tx2"/>
                </a:solidFill>
              </a:rPr>
              <a:t>ხელშეწყობა</a:t>
            </a:r>
            <a:endParaRPr lang="en-US" sz="2800" b="1" dirty="0" smtClean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5941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Прямоугольник 6"/>
          <p:cNvSpPr>
            <a:spLocks noChangeArrowheads="1"/>
          </p:cNvSpPr>
          <p:nvPr/>
        </p:nvSpPr>
        <p:spPr bwMode="auto">
          <a:xfrm>
            <a:off x="357188" y="500063"/>
            <a:ext cx="77867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ka-GE" sz="2000" b="1" dirty="0" smtClean="0">
                <a:solidFill>
                  <a:schemeClr val="tx2"/>
                </a:solidFill>
              </a:rPr>
              <a:t>სპორტისა </a:t>
            </a:r>
            <a:r>
              <a:rPr lang="ka-GE" sz="2000" b="1" dirty="0">
                <a:solidFill>
                  <a:schemeClr val="tx2"/>
                </a:solidFill>
              </a:rPr>
              <a:t>და ახალგაზრდობის საქმეთა </a:t>
            </a:r>
            <a:r>
              <a:rPr lang="ka-GE" sz="2000" b="1" dirty="0" smtClean="0">
                <a:solidFill>
                  <a:schemeClr val="tx2"/>
                </a:solidFill>
              </a:rPr>
              <a:t>დეპარტამენტი</a:t>
            </a:r>
            <a:endParaRPr lang="ru-RU" sz="2000" dirty="0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V="1">
            <a:off x="285750" y="357188"/>
            <a:ext cx="4143375" cy="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>
            <a:off x="0" y="642938"/>
            <a:ext cx="571500" cy="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8"/>
          <p:cNvCxnSpPr/>
          <p:nvPr/>
        </p:nvCxnSpPr>
        <p:spPr>
          <a:xfrm flipV="1">
            <a:off x="4500561" y="6714341"/>
            <a:ext cx="4500565" cy="2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8750334" y="6464326"/>
            <a:ext cx="500851" cy="792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87394850"/>
              </p:ext>
            </p:extLst>
          </p:nvPr>
        </p:nvGraphicFramePr>
        <p:xfrm>
          <a:off x="467545" y="1397000"/>
          <a:ext cx="8066855" cy="4340112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4637855"/>
                <a:gridCol w="3429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ka-GE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დასახელება</a:t>
                      </a:r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a-GE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2015 წელი</a:t>
                      </a:r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653048">
                <a:tc>
                  <a:txBody>
                    <a:bodyPr/>
                    <a:lstStyle/>
                    <a:p>
                      <a:pPr algn="ctr"/>
                      <a:endParaRPr lang="en-US" sz="1400" dirty="0" smtClean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ka-GE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ინტელექტუალური</a:t>
                      </a:r>
                      <a:r>
                        <a:rPr lang="ka-GE" sz="140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 თამაშები</a:t>
                      </a:r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 smtClean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ka-GE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26 000 ლ</a:t>
                      </a:r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40615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Sylfae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a-GE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Sylfaen" pitchFamily="18" charset="0"/>
                        </a:rPr>
                        <a:t> “მხიარული რეგიონი“</a:t>
                      </a:r>
                    </a:p>
                    <a:p>
                      <a:pPr algn="ctr"/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 smtClean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16</a:t>
                      </a:r>
                      <a:r>
                        <a:rPr lang="en-US" sz="140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 500</a:t>
                      </a:r>
                      <a:r>
                        <a:rPr lang="ka-GE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 ლ</a:t>
                      </a:r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413752">
                <a:tc>
                  <a:txBody>
                    <a:bodyPr/>
                    <a:lstStyle/>
                    <a:p>
                      <a:pPr algn="ctr"/>
                      <a:endParaRPr lang="en-US" sz="1400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Sylfaen" pitchFamily="18" charset="0"/>
                      </a:endParaRPr>
                    </a:p>
                    <a:p>
                      <a:pPr algn="ctr"/>
                      <a:r>
                        <a:rPr lang="ka-GE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Sylfaen" pitchFamily="18" charset="0"/>
                        </a:rPr>
                        <a:t>სტუდენტური დღეები </a:t>
                      </a:r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 smtClean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38 000</a:t>
                      </a:r>
                      <a:r>
                        <a:rPr lang="ka-GE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ლ</a:t>
                      </a:r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1400" dirty="0" smtClean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ka-GE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ახალგაზრდული</a:t>
                      </a:r>
                      <a:r>
                        <a:rPr lang="ka-GE" sz="140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 საზაფხულო ბანაკი</a:t>
                      </a:r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 smtClean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ka-GE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36 500ლ</a:t>
                      </a:r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eaLnBrk="1" hangingPunct="1">
                        <a:lnSpc>
                          <a:spcPct val="80000"/>
                        </a:lnSpc>
                        <a:defRPr/>
                      </a:pPr>
                      <a:endParaRPr lang="en-US" sz="1400" kern="0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Sylfaen" pitchFamily="18" charset="0"/>
                      </a:endParaRPr>
                    </a:p>
                    <a:p>
                      <a:pPr algn="ctr" eaLnBrk="1" hangingPunct="1">
                        <a:lnSpc>
                          <a:spcPct val="80000"/>
                        </a:lnSpc>
                        <a:defRPr/>
                      </a:pPr>
                      <a:r>
                        <a:rPr lang="ka-GE" sz="1400" kern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Sylfaen" pitchFamily="18" charset="0"/>
                        </a:rPr>
                        <a:t>„რეგიონის</a:t>
                      </a:r>
                      <a:r>
                        <a:rPr lang="ka-GE" sz="1400" kern="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Sylfaen" pitchFamily="18" charset="0"/>
                        </a:rPr>
                        <a:t> განვითარება და ახალგაზრდობის როლი</a:t>
                      </a:r>
                      <a:r>
                        <a:rPr lang="ka-GE" sz="1400" kern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Sylfaen" pitchFamily="18" charset="0"/>
                        </a:rPr>
                        <a:t> “- ფორუმი</a:t>
                      </a:r>
                    </a:p>
                    <a:p>
                      <a:pPr algn="ctr"/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 smtClean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ka-GE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22 000 ლ</a:t>
                      </a:r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0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Sylfae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a-GE" sz="1400" kern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Sylfaen" pitchFamily="18" charset="0"/>
                        </a:rPr>
                        <a:t>ერთჯერადი თავისუფალი პროექტები</a:t>
                      </a:r>
                    </a:p>
                    <a:p>
                      <a:pPr algn="ctr"/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 smtClean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ka-GE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12</a:t>
                      </a:r>
                      <a:r>
                        <a:rPr lang="ka-GE" sz="140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0 000 ლ</a:t>
                      </a:r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3" name="Picture 3" descr="\\TEMURI-ПК\Users\Public\logodepartament2pn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44408" y="71710"/>
            <a:ext cx="781541" cy="765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4488996" y="6229290"/>
            <a:ext cx="53408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chemeClr val="tx2"/>
                </a:solidFill>
              </a:rPr>
              <a:t>www.moecs.ge       www.dsy.gov.ge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3777816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Прямоугольник 6"/>
          <p:cNvSpPr>
            <a:spLocks noChangeArrowheads="1"/>
          </p:cNvSpPr>
          <p:nvPr/>
        </p:nvSpPr>
        <p:spPr bwMode="auto">
          <a:xfrm>
            <a:off x="357188" y="500063"/>
            <a:ext cx="77867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ka-GE" sz="2000" b="1" dirty="0" smtClean="0">
                <a:solidFill>
                  <a:schemeClr val="tx2"/>
                </a:solidFill>
              </a:rPr>
              <a:t>სპორტისა </a:t>
            </a:r>
            <a:r>
              <a:rPr lang="ka-GE" sz="2000" b="1" dirty="0">
                <a:solidFill>
                  <a:schemeClr val="tx2"/>
                </a:solidFill>
              </a:rPr>
              <a:t>და ახალგაზრდობის საქმეთა </a:t>
            </a:r>
            <a:r>
              <a:rPr lang="ka-GE" sz="2000" b="1" dirty="0" smtClean="0">
                <a:solidFill>
                  <a:schemeClr val="tx2"/>
                </a:solidFill>
              </a:rPr>
              <a:t>დეპარტამენტი</a:t>
            </a:r>
            <a:endParaRPr lang="ru-RU" sz="2000" dirty="0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V="1">
            <a:off x="285750" y="357188"/>
            <a:ext cx="4143375" cy="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>
            <a:off x="0" y="642938"/>
            <a:ext cx="571500" cy="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8"/>
          <p:cNvCxnSpPr/>
          <p:nvPr/>
        </p:nvCxnSpPr>
        <p:spPr>
          <a:xfrm flipV="1">
            <a:off x="4500561" y="6714341"/>
            <a:ext cx="4500565" cy="2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8750334" y="6464326"/>
            <a:ext cx="500851" cy="792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54392186"/>
              </p:ext>
            </p:extLst>
          </p:nvPr>
        </p:nvGraphicFramePr>
        <p:xfrm>
          <a:off x="504689" y="1412776"/>
          <a:ext cx="8182111" cy="4650862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4937025"/>
                <a:gridCol w="3245086"/>
              </a:tblGrid>
              <a:tr h="428130">
                <a:tc>
                  <a:txBody>
                    <a:bodyPr/>
                    <a:lstStyle/>
                    <a:p>
                      <a:pPr algn="ctr"/>
                      <a:r>
                        <a:rPr lang="ka-GE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დასახელება</a:t>
                      </a:r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a-GE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2015 წელი</a:t>
                      </a:r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753936">
                <a:tc>
                  <a:txBody>
                    <a:bodyPr/>
                    <a:lstStyle/>
                    <a:p>
                      <a:pPr algn="ctr" eaLnBrk="1" hangingPunct="1">
                        <a:lnSpc>
                          <a:spcPct val="80000"/>
                        </a:lnSpc>
                        <a:defRPr/>
                      </a:pPr>
                      <a:endParaRPr lang="en-US" sz="1400" dirty="0" smtClean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Sylfaen" panose="010A0502050306030303" pitchFamily="18" charset="0"/>
                      </a:endParaRPr>
                    </a:p>
                    <a:p>
                      <a:pPr algn="ctr" eaLnBrk="1" hangingPunct="1">
                        <a:lnSpc>
                          <a:spcPct val="80000"/>
                        </a:lnSpc>
                        <a:defRPr/>
                      </a:pPr>
                      <a:r>
                        <a:rPr lang="ka-GE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Sylfaen" panose="010A0502050306030303" pitchFamily="18" charset="0"/>
                        </a:rPr>
                        <a:t>ახალგაზრდული კლუბების მხარდაჭერა</a:t>
                      </a:r>
                      <a:endParaRPr lang="en-US" sz="1400" dirty="0" smtClean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Sylfaen" panose="010A0502050306030303" pitchFamily="18" charset="0"/>
                      </a:endParaRPr>
                    </a:p>
                    <a:p>
                      <a:pPr algn="ctr" eaLnBrk="1" hangingPunct="1">
                        <a:lnSpc>
                          <a:spcPct val="80000"/>
                        </a:lnSpc>
                        <a:defRPr/>
                      </a:pPr>
                      <a:endParaRPr lang="ka-GE" sz="1400" kern="0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Sylfaen" pitchFamily="18" charset="0"/>
                      </a:endParaRPr>
                    </a:p>
                    <a:p>
                      <a:pPr algn="ctr"/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 smtClean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ka-GE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55 000 ლ</a:t>
                      </a:r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1337174">
                <a:tc>
                  <a:txBody>
                    <a:bodyPr/>
                    <a:lstStyle/>
                    <a:p>
                      <a:pPr algn="ctr" eaLnBrk="1" hangingPunct="1">
                        <a:lnSpc>
                          <a:spcPct val="80000"/>
                        </a:lnSpc>
                        <a:defRPr/>
                      </a:pPr>
                      <a:endParaRPr lang="en-US" sz="1400" kern="0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Sylfaen" pitchFamily="18" charset="0"/>
                      </a:endParaRPr>
                    </a:p>
                    <a:p>
                      <a:pPr algn="ctr" eaLnBrk="1" hangingPunct="1">
                        <a:lnSpc>
                          <a:spcPct val="80000"/>
                        </a:lnSpc>
                        <a:defRPr/>
                      </a:pPr>
                      <a:r>
                        <a:rPr lang="ka-GE" sz="1400" kern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Sylfaen" pitchFamily="18" charset="0"/>
                        </a:rPr>
                        <a:t>უცხოეთში სხვადასხვა ტრეინინგ-სემინარებსა და კონფერენციებში მონაწილე სტუდენტ-ახალგაზრდების მხარდაჭერის პროგრამა</a:t>
                      </a:r>
                    </a:p>
                    <a:p>
                      <a:pPr algn="ctr"/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 smtClean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  <a:p>
                      <a:pPr algn="ctr"/>
                      <a:endParaRPr lang="en-US" sz="1400" dirty="0" smtClean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ka-GE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51 000 ლ</a:t>
                      </a:r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598209">
                <a:tc>
                  <a:txBody>
                    <a:bodyPr/>
                    <a:lstStyle/>
                    <a:p>
                      <a:pPr algn="ctr"/>
                      <a:endParaRPr lang="en-US" sz="1400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Sylfaen" pitchFamily="18" charset="0"/>
                      </a:endParaRPr>
                    </a:p>
                    <a:p>
                      <a:pPr algn="ctr"/>
                      <a:r>
                        <a:rPr lang="ka-GE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Sylfaen" pitchFamily="18" charset="0"/>
                        </a:rPr>
                        <a:t>მან-სან-კან_ის</a:t>
                      </a:r>
                      <a:r>
                        <a:rPr lang="ka-GE" sz="140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Sylfaen" pitchFamily="18" charset="0"/>
                        </a:rPr>
                        <a:t> შავი ზღვის ლიგა</a:t>
                      </a:r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 smtClean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ka-GE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27000 ლ</a:t>
                      </a:r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5982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Sylfae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a-GE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Sylfaen" pitchFamily="18" charset="0"/>
                        </a:rPr>
                        <a:t>ქალაქური</a:t>
                      </a:r>
                      <a:r>
                        <a:rPr lang="ka-GE" sz="140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Sylfaen" pitchFamily="18" charset="0"/>
                        </a:rPr>
                        <a:t> თამაშები“</a:t>
                      </a:r>
                      <a:r>
                        <a:rPr lang="en-US" sz="140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Sylfaen" pitchFamily="18" charset="0"/>
                        </a:rPr>
                        <a:t>City Game</a:t>
                      </a:r>
                      <a:r>
                        <a:rPr lang="ka-GE" sz="140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Sylfaen" pitchFamily="18" charset="0"/>
                        </a:rPr>
                        <a:t>“</a:t>
                      </a:r>
                      <a:endParaRPr lang="en-US" sz="1400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Sylfaen" pitchFamily="18" charset="0"/>
                      </a:endParaRPr>
                    </a:p>
                    <a:p>
                      <a:pPr algn="ctr"/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 smtClean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11 7</a:t>
                      </a:r>
                      <a:r>
                        <a:rPr lang="ka-GE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00 ლ</a:t>
                      </a:r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738965">
                <a:tc>
                  <a:txBody>
                    <a:bodyPr/>
                    <a:lstStyle/>
                    <a:p>
                      <a:pPr algn="ctr"/>
                      <a:endParaRPr lang="en-US" sz="1800" dirty="0" smtClean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ka-GE" sz="18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პრიორიტეტის დაფინანსება</a:t>
                      </a:r>
                      <a:endParaRPr lang="ru-RU" sz="18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 smtClean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ka-GE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403 700 ლ</a:t>
                      </a:r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1" name="Picture 3" descr="\\TEMURI-ПК\Users\Public\logodepartament2pn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44408" y="71710"/>
            <a:ext cx="781541" cy="765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4488996" y="6229290"/>
            <a:ext cx="53408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chemeClr val="tx2"/>
                </a:solidFill>
              </a:rPr>
              <a:t>www.moecs.ge       www.dsy.gov.ge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4217002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Прямоугольник 6"/>
          <p:cNvSpPr>
            <a:spLocks noChangeArrowheads="1"/>
          </p:cNvSpPr>
          <p:nvPr/>
        </p:nvSpPr>
        <p:spPr bwMode="auto">
          <a:xfrm>
            <a:off x="357188" y="500063"/>
            <a:ext cx="77867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ka-GE" sz="2000" b="1" dirty="0" smtClean="0">
                <a:solidFill>
                  <a:schemeClr val="tx2"/>
                </a:solidFill>
              </a:rPr>
              <a:t>სპორტისა </a:t>
            </a:r>
            <a:r>
              <a:rPr lang="ka-GE" sz="2000" b="1" dirty="0">
                <a:solidFill>
                  <a:schemeClr val="tx2"/>
                </a:solidFill>
              </a:rPr>
              <a:t>და ახალგაზრდობის საქმეთა </a:t>
            </a:r>
            <a:r>
              <a:rPr lang="ka-GE" sz="2000" b="1" dirty="0" smtClean="0">
                <a:solidFill>
                  <a:schemeClr val="tx2"/>
                </a:solidFill>
              </a:rPr>
              <a:t>დეპარტამენტი</a:t>
            </a:r>
            <a:endParaRPr lang="ru-RU" sz="2000" dirty="0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V="1">
            <a:off x="285750" y="357188"/>
            <a:ext cx="4143375" cy="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>
            <a:off x="0" y="642938"/>
            <a:ext cx="571500" cy="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8"/>
          <p:cNvCxnSpPr/>
          <p:nvPr/>
        </p:nvCxnSpPr>
        <p:spPr>
          <a:xfrm flipV="1">
            <a:off x="4500561" y="6714341"/>
            <a:ext cx="4500565" cy="2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8750334" y="6464326"/>
            <a:ext cx="500851" cy="792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467544" y="1315670"/>
            <a:ext cx="820891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a-GE" dirty="0" smtClean="0">
                <a:solidFill>
                  <a:schemeClr val="tx2">
                    <a:lumMod val="75000"/>
                  </a:schemeClr>
                </a:solidFill>
                <a:latin typeface="Sylfaen" pitchFamily="18" charset="0"/>
              </a:rPr>
              <a:t>ინტელექტუალური თამაშები</a:t>
            </a:r>
          </a:p>
          <a:p>
            <a:pPr algn="ctr"/>
            <a:r>
              <a:rPr lang="en-US" sz="2000" dirty="0">
                <a:latin typeface="Sylfaen" pitchFamily="18" charset="0"/>
              </a:rPr>
              <a:t/>
            </a:r>
            <a:br>
              <a:rPr lang="en-US" sz="2000" dirty="0">
                <a:latin typeface="Sylfaen" pitchFamily="18" charset="0"/>
              </a:rPr>
            </a:br>
            <a:endParaRPr lang="ru-RU" sz="2000" dirty="0"/>
          </a:p>
        </p:txBody>
      </p:sp>
      <p:pic>
        <p:nvPicPr>
          <p:cNvPr id="11" name="Picture 5" descr="C:\Users\user\Desktop\Ra-sad-rodis-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4020" y="1905000"/>
            <a:ext cx="6653082" cy="2037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35949" y="4221088"/>
            <a:ext cx="839070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a-GE" altLang="en-US" sz="1600" dirty="0" smtClean="0">
                <a:solidFill>
                  <a:schemeClr val="tx2">
                    <a:lumMod val="50000"/>
                  </a:schemeClr>
                </a:solidFill>
              </a:rPr>
              <a:t>ეს </a:t>
            </a:r>
            <a:r>
              <a:rPr lang="ka-GE" altLang="en-US" sz="1600" dirty="0">
                <a:solidFill>
                  <a:schemeClr val="tx2">
                    <a:lumMod val="50000"/>
                  </a:schemeClr>
                </a:solidFill>
              </a:rPr>
              <a:t>პროექტი მოიცავს რეგიონის მაშტაბით უამრავი ახალგაზრდის </a:t>
            </a:r>
            <a:r>
              <a:rPr lang="ka-GE" altLang="en-US" sz="1600" dirty="0" smtClean="0">
                <a:solidFill>
                  <a:schemeClr val="tx2">
                    <a:lumMod val="50000"/>
                  </a:schemeClr>
                </a:solidFill>
              </a:rPr>
              <a:t>ჩართულობას</a:t>
            </a:r>
            <a:endParaRPr lang="en-US" altLang="en-US" sz="1600" dirty="0" smtClean="0">
              <a:solidFill>
                <a:schemeClr val="tx2">
                  <a:lumMod val="50000"/>
                </a:schemeClr>
              </a:solidFill>
            </a:endParaRPr>
          </a:p>
          <a:p>
            <a:endParaRPr lang="en-US" altLang="en-US" sz="1600" dirty="0" smtClean="0">
              <a:solidFill>
                <a:schemeClr val="tx2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ka-GE" altLang="en-US" sz="1600" dirty="0" smtClean="0">
                <a:solidFill>
                  <a:schemeClr val="tx2">
                    <a:lumMod val="50000"/>
                  </a:schemeClr>
                </a:solidFill>
              </a:rPr>
              <a:t>პროექტში </a:t>
            </a:r>
            <a:r>
              <a:rPr lang="ka-GE" altLang="en-US" sz="1600" dirty="0">
                <a:solidFill>
                  <a:schemeClr val="tx2">
                    <a:lumMod val="50000"/>
                  </a:schemeClr>
                </a:solidFill>
              </a:rPr>
              <a:t>ჩართულები არიან </a:t>
            </a:r>
            <a:r>
              <a:rPr lang="ka-GE" altLang="en-US" sz="16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ka-GE" altLang="en-US" sz="1600" dirty="0">
                <a:solidFill>
                  <a:schemeClr val="tx2">
                    <a:lumMod val="50000"/>
                  </a:schemeClr>
                </a:solidFill>
              </a:rPr>
              <a:t>უმაღლესი სასწვლებლის </a:t>
            </a:r>
            <a:r>
              <a:rPr lang="ka-GE" altLang="en-US" sz="1600" dirty="0" smtClean="0">
                <a:solidFill>
                  <a:schemeClr val="tx2">
                    <a:lumMod val="50000"/>
                  </a:schemeClr>
                </a:solidFill>
              </a:rPr>
              <a:t>სტუდენტები</a:t>
            </a:r>
            <a:endParaRPr lang="en-US" altLang="en-US" sz="1600" dirty="0" smtClean="0">
              <a:solidFill>
                <a:schemeClr val="tx2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ka-GE" altLang="en-US" sz="1600" dirty="0" smtClean="0">
                <a:solidFill>
                  <a:schemeClr val="tx2">
                    <a:lumMod val="50000"/>
                  </a:schemeClr>
                </a:solidFill>
              </a:rPr>
              <a:t>სკოლის </a:t>
            </a:r>
            <a:r>
              <a:rPr lang="ka-GE" altLang="en-US" sz="1600" dirty="0">
                <a:solidFill>
                  <a:schemeClr val="tx2">
                    <a:lumMod val="50000"/>
                  </a:schemeClr>
                </a:solidFill>
              </a:rPr>
              <a:t>მოსწავლეები რეგიონის ხუთივე </a:t>
            </a:r>
            <a:r>
              <a:rPr lang="ka-GE" altLang="en-US" sz="1600" dirty="0" smtClean="0">
                <a:solidFill>
                  <a:schemeClr val="tx2">
                    <a:lumMod val="50000"/>
                  </a:schemeClr>
                </a:solidFill>
              </a:rPr>
              <a:t>მუნიციპალიტეტიდან</a:t>
            </a:r>
            <a:endParaRPr lang="en-US" altLang="en-US" sz="1600" dirty="0" smtClean="0">
              <a:solidFill>
                <a:schemeClr val="tx2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ka-GE" altLang="en-US" sz="1600" dirty="0" smtClean="0">
                <a:solidFill>
                  <a:schemeClr val="tx2">
                    <a:lumMod val="50000"/>
                  </a:schemeClr>
                </a:solidFill>
              </a:rPr>
              <a:t>ჩართულია </a:t>
            </a:r>
            <a:r>
              <a:rPr lang="ka-GE" altLang="en-US" sz="1600" dirty="0">
                <a:solidFill>
                  <a:schemeClr val="tx2">
                    <a:lumMod val="50000"/>
                  </a:schemeClr>
                </a:solidFill>
              </a:rPr>
              <a:t>ქალაქ ბათუმის საჯარო და კერძო </a:t>
            </a:r>
            <a:r>
              <a:rPr lang="ka-GE" altLang="en-US" sz="1600" dirty="0" smtClean="0">
                <a:solidFill>
                  <a:schemeClr val="tx2">
                    <a:lumMod val="50000"/>
                  </a:schemeClr>
                </a:solidFill>
              </a:rPr>
              <a:t>სკოლები</a:t>
            </a:r>
            <a:endParaRPr lang="en-US" altLang="en-US" sz="1600" dirty="0" smtClean="0">
              <a:solidFill>
                <a:schemeClr val="tx2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ka-GE" altLang="en-US" sz="1600" dirty="0" smtClean="0">
                <a:solidFill>
                  <a:schemeClr val="tx2">
                    <a:lumMod val="50000"/>
                  </a:schemeClr>
                </a:solidFill>
              </a:rPr>
              <a:t>საერთო რაოდენობა შეადგენს 800 ახალგაზრდას </a:t>
            </a:r>
            <a:endParaRPr lang="ka-GE" altLang="en-US" sz="16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2" name="Picture 3" descr="\\TEMURI-ПК\Users\Public\logodepartament2pn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71710"/>
            <a:ext cx="781541" cy="765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4488996" y="6229290"/>
            <a:ext cx="53408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chemeClr val="tx2"/>
                </a:solidFill>
              </a:rPr>
              <a:t>www.moecs.ge       www.dsy.gov.ge</a:t>
            </a:r>
            <a:endParaRPr lang="ru-RU" sz="2000" dirty="0"/>
          </a:p>
        </p:txBody>
      </p:sp>
      <p:pic>
        <p:nvPicPr>
          <p:cNvPr id="20482" name="Picture 2" descr="http://thumb7.shutterstock.com/display_pic_with_logo/711187/711187,1327351211,1/stock-photo-question-mark-with-questions-like-who-what-where-when-why-and-how-that-can-represent-confusion-in-9341967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67600" y="4953000"/>
            <a:ext cx="1076123" cy="112395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02795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Прямоугольник 6"/>
          <p:cNvSpPr>
            <a:spLocks noChangeArrowheads="1"/>
          </p:cNvSpPr>
          <p:nvPr/>
        </p:nvSpPr>
        <p:spPr bwMode="auto">
          <a:xfrm>
            <a:off x="357188" y="500063"/>
            <a:ext cx="77867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ka-GE" sz="2000" b="1" dirty="0" smtClean="0">
                <a:solidFill>
                  <a:schemeClr val="tx2"/>
                </a:solidFill>
              </a:rPr>
              <a:t>სპორტისა და ახალგაზრდობის საქმეთა დეპარტამენტი</a:t>
            </a:r>
            <a:endParaRPr lang="ru-RU" sz="2000" dirty="0" smtClean="0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V="1">
            <a:off x="285750" y="357188"/>
            <a:ext cx="4143375" cy="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>
            <a:off x="0" y="642938"/>
            <a:ext cx="571500" cy="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8"/>
          <p:cNvCxnSpPr/>
          <p:nvPr/>
        </p:nvCxnSpPr>
        <p:spPr>
          <a:xfrm flipV="1">
            <a:off x="4500561" y="6714341"/>
            <a:ext cx="4500565" cy="2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8750334" y="6464326"/>
            <a:ext cx="500851" cy="792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1835696" y="1478786"/>
            <a:ext cx="52565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a-GE" sz="2000" dirty="0">
                <a:solidFill>
                  <a:schemeClr val="tx2">
                    <a:lumMod val="75000"/>
                  </a:schemeClr>
                </a:solidFill>
                <a:latin typeface="Sylfaen" pitchFamily="18" charset="0"/>
              </a:rPr>
              <a:t>“მხიარული რეგიონი“</a:t>
            </a:r>
            <a:endParaRPr lang="ru-RU" sz="20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76362" y="4869160"/>
            <a:ext cx="81752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ka-GE" altLang="en-US" sz="1600" dirty="0" smtClean="0">
                <a:solidFill>
                  <a:schemeClr val="tx2">
                    <a:lumMod val="50000"/>
                  </a:schemeClr>
                </a:solidFill>
              </a:rPr>
              <a:t>მუნიციპალიტეტების </a:t>
            </a:r>
            <a:r>
              <a:rPr lang="ka-GE" altLang="en-US" sz="1600" dirty="0">
                <a:solidFill>
                  <a:schemeClr val="tx2">
                    <a:lumMod val="50000"/>
                  </a:schemeClr>
                </a:solidFill>
              </a:rPr>
              <a:t>მან-სან-კანის ნაკრები გუნდების </a:t>
            </a:r>
            <a:r>
              <a:rPr lang="ka-GE" altLang="en-US" sz="1600" dirty="0" smtClean="0">
                <a:solidFill>
                  <a:schemeClr val="tx2">
                    <a:lumMod val="50000"/>
                  </a:schemeClr>
                </a:solidFill>
              </a:rPr>
              <a:t>მომზადება</a:t>
            </a:r>
          </a:p>
          <a:p>
            <a:pPr>
              <a:buFont typeface="Wingdings" pitchFamily="2" charset="2"/>
              <a:buChar char="v"/>
            </a:pPr>
            <a:r>
              <a:rPr lang="ka-GE" altLang="en-US" sz="16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ka-GE" altLang="en-US" sz="1600" dirty="0">
                <a:solidFill>
                  <a:schemeClr val="tx2">
                    <a:lumMod val="50000"/>
                  </a:schemeClr>
                </a:solidFill>
              </a:rPr>
              <a:t>გალა ღონისძიების </a:t>
            </a:r>
            <a:r>
              <a:rPr lang="ka-GE" altLang="en-US" sz="1600" dirty="0" smtClean="0">
                <a:solidFill>
                  <a:schemeClr val="tx2">
                    <a:lumMod val="50000"/>
                  </a:schemeClr>
                </a:solidFill>
              </a:rPr>
              <a:t>ორგანიზება</a:t>
            </a:r>
          </a:p>
          <a:p>
            <a:pPr>
              <a:buFont typeface="Wingdings" pitchFamily="2" charset="2"/>
              <a:buChar char="v"/>
            </a:pPr>
            <a:r>
              <a:rPr lang="ka-GE" altLang="en-US" sz="1600" dirty="0" smtClean="0">
                <a:solidFill>
                  <a:schemeClr val="tx2">
                    <a:lumMod val="50000"/>
                  </a:schemeClr>
                </a:solidFill>
              </a:rPr>
              <a:t>საგაზაფხულო </a:t>
            </a:r>
            <a:r>
              <a:rPr lang="ka-GE" altLang="en-US" sz="1600" dirty="0">
                <a:solidFill>
                  <a:schemeClr val="tx2">
                    <a:lumMod val="50000"/>
                  </a:schemeClr>
                </a:solidFill>
              </a:rPr>
              <a:t>სეზონი </a:t>
            </a:r>
          </a:p>
        </p:txBody>
      </p:sp>
      <p:pic>
        <p:nvPicPr>
          <p:cNvPr id="13" name="Picture 3" descr="\\TEMURI-ПК\Users\Public\logodepartament2pn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44408" y="71710"/>
            <a:ext cx="781541" cy="765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4488996" y="6229290"/>
            <a:ext cx="53408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chemeClr val="tx2"/>
                </a:solidFill>
              </a:rPr>
              <a:t>www.moecs.ge       www.dsy.gov.ge</a:t>
            </a:r>
            <a:endParaRPr lang="ru-RU" sz="2000" dirty="0"/>
          </a:p>
        </p:txBody>
      </p:sp>
      <p:pic>
        <p:nvPicPr>
          <p:cNvPr id="15" name="Рисунок 14" descr="загруженное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9600" y="2209801"/>
            <a:ext cx="739140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29819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Прямоугольник 6"/>
          <p:cNvSpPr>
            <a:spLocks noChangeArrowheads="1"/>
          </p:cNvSpPr>
          <p:nvPr/>
        </p:nvSpPr>
        <p:spPr bwMode="auto">
          <a:xfrm>
            <a:off x="357188" y="500063"/>
            <a:ext cx="77867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ka-GE" sz="2000" b="1" dirty="0" smtClean="0">
                <a:solidFill>
                  <a:schemeClr val="tx2"/>
                </a:solidFill>
              </a:rPr>
              <a:t>სპორტისა </a:t>
            </a:r>
            <a:r>
              <a:rPr lang="ka-GE" sz="2000" b="1" dirty="0">
                <a:solidFill>
                  <a:schemeClr val="tx2"/>
                </a:solidFill>
              </a:rPr>
              <a:t>და ახალგაზრდობის საქმეთა </a:t>
            </a:r>
            <a:r>
              <a:rPr lang="ka-GE" sz="2000" b="1" dirty="0" smtClean="0">
                <a:solidFill>
                  <a:schemeClr val="tx2"/>
                </a:solidFill>
              </a:rPr>
              <a:t>დეპარტამენტი</a:t>
            </a:r>
            <a:endParaRPr lang="ru-RU" sz="2000" dirty="0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V="1">
            <a:off x="285750" y="357188"/>
            <a:ext cx="4143375" cy="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>
            <a:off x="0" y="642938"/>
            <a:ext cx="571500" cy="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8"/>
          <p:cNvCxnSpPr/>
          <p:nvPr/>
        </p:nvCxnSpPr>
        <p:spPr>
          <a:xfrm flipV="1">
            <a:off x="4500561" y="6714341"/>
            <a:ext cx="4500565" cy="2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8750334" y="6464326"/>
            <a:ext cx="500851" cy="792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2780276" y="1368064"/>
            <a:ext cx="309732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a-GE" sz="2000" dirty="0">
                <a:solidFill>
                  <a:schemeClr val="tx2">
                    <a:lumMod val="75000"/>
                  </a:schemeClr>
                </a:solidFill>
                <a:latin typeface="Sylfaen" pitchFamily="18" charset="0"/>
              </a:rPr>
              <a:t>“სტუდენტური </a:t>
            </a:r>
            <a:r>
              <a:rPr lang="ka-GE" sz="2000" dirty="0" smtClean="0">
                <a:solidFill>
                  <a:schemeClr val="tx2">
                    <a:lumMod val="75000"/>
                  </a:schemeClr>
                </a:solidFill>
                <a:latin typeface="Sylfaen" pitchFamily="18" charset="0"/>
              </a:rPr>
              <a:t>დღეები “</a:t>
            </a:r>
            <a:endParaRPr lang="ru-RU" sz="20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5759" y="3733800"/>
            <a:ext cx="8613775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a-GE" altLang="en-US" sz="1400" dirty="0">
                <a:solidFill>
                  <a:schemeClr val="tx2">
                    <a:lumMod val="50000"/>
                  </a:schemeClr>
                </a:solidFill>
              </a:rPr>
              <a:t>სტუდენტური დღეები საშუალებას აძლევს  ახალგაზრდებს მთელი წლის განმავლობაში დაგროვილი ცოდნა, ენერგია და შესაძლებლობები </a:t>
            </a:r>
            <a:r>
              <a:rPr lang="ka-GE" altLang="en-US" sz="1400" dirty="0" smtClean="0">
                <a:solidFill>
                  <a:schemeClr val="tx2">
                    <a:lumMod val="50000"/>
                  </a:schemeClr>
                </a:solidFill>
              </a:rPr>
              <a:t>წარმოაჩინონ შემდეგ აქტივობებში:</a:t>
            </a:r>
            <a:endParaRPr lang="en-US" altLang="en-US" sz="1400" dirty="0" smtClean="0">
              <a:solidFill>
                <a:schemeClr val="tx2">
                  <a:lumMod val="50000"/>
                </a:schemeClr>
              </a:solidFill>
            </a:endParaRPr>
          </a:p>
          <a:p>
            <a:endParaRPr lang="en-US" altLang="en-US" sz="1400" dirty="0">
              <a:solidFill>
                <a:schemeClr val="tx2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ka-GE" altLang="en-US" sz="1400" dirty="0" smtClean="0"/>
              <a:t>ფეხბურთი</a:t>
            </a:r>
            <a:endParaRPr lang="en-US" altLang="en-US" sz="1400" dirty="0" smtClean="0"/>
          </a:p>
          <a:p>
            <a:pPr>
              <a:buFont typeface="Wingdings" pitchFamily="2" charset="2"/>
              <a:buChar char="v"/>
            </a:pPr>
            <a:r>
              <a:rPr lang="ka-GE" altLang="en-US" sz="1400" dirty="0" smtClean="0"/>
              <a:t>ფრენბურთი</a:t>
            </a:r>
            <a:endParaRPr lang="en-US" altLang="en-US" sz="1400" dirty="0" smtClean="0"/>
          </a:p>
          <a:p>
            <a:pPr>
              <a:buFont typeface="Wingdings" pitchFamily="2" charset="2"/>
              <a:buChar char="v"/>
            </a:pPr>
            <a:r>
              <a:rPr lang="ka-GE" altLang="en-US" sz="1400" dirty="0" smtClean="0"/>
              <a:t>ბილიარდი</a:t>
            </a:r>
            <a:endParaRPr lang="en-US" altLang="en-US" sz="1400" dirty="0" smtClean="0"/>
          </a:p>
          <a:p>
            <a:pPr>
              <a:buFont typeface="Wingdings" pitchFamily="2" charset="2"/>
              <a:buChar char="v"/>
            </a:pPr>
            <a:r>
              <a:rPr lang="ka-GE" altLang="en-US" sz="1400" dirty="0" smtClean="0"/>
              <a:t>ქუჩის კალათბურთი</a:t>
            </a:r>
            <a:endParaRPr lang="en-US" altLang="en-US" sz="1400" dirty="0" smtClean="0"/>
          </a:p>
          <a:p>
            <a:pPr>
              <a:buFont typeface="Wingdings" pitchFamily="2" charset="2"/>
              <a:buChar char="v"/>
            </a:pPr>
            <a:r>
              <a:rPr lang="ka-GE" altLang="en-US" sz="1400" dirty="0" smtClean="0"/>
              <a:t>მის სტუდენტი</a:t>
            </a:r>
            <a:endParaRPr lang="en-US" altLang="en-US" sz="1400" dirty="0" smtClean="0"/>
          </a:p>
          <a:p>
            <a:pPr>
              <a:buFont typeface="Wingdings" pitchFamily="2" charset="2"/>
              <a:buChar char="v"/>
            </a:pPr>
            <a:r>
              <a:rPr lang="ka-GE" altLang="en-US" sz="1400" dirty="0" smtClean="0"/>
              <a:t>საუკეთესო მუსიკალური ნომერი</a:t>
            </a:r>
            <a:endParaRPr lang="en-US" altLang="en-US" sz="1400" dirty="0" smtClean="0"/>
          </a:p>
          <a:p>
            <a:pPr>
              <a:buFont typeface="Wingdings" pitchFamily="2" charset="2"/>
              <a:buChar char="v"/>
            </a:pPr>
            <a:r>
              <a:rPr lang="ka-GE" altLang="en-US" sz="1400" dirty="0" smtClean="0"/>
              <a:t>ორიგინალური ცეკვის ნომერი</a:t>
            </a:r>
            <a:endParaRPr lang="en-US" altLang="en-US" sz="1400" dirty="0" smtClean="0"/>
          </a:p>
          <a:p>
            <a:pPr>
              <a:buFont typeface="Wingdings" pitchFamily="2" charset="2"/>
              <a:buChar char="v"/>
            </a:pPr>
            <a:r>
              <a:rPr lang="ka-GE" altLang="en-US" sz="1400" dirty="0" smtClean="0"/>
              <a:t>ინტელექტუალური თამაშები.</a:t>
            </a:r>
            <a:endParaRPr lang="en-US" altLang="en-US" sz="1400" dirty="0"/>
          </a:p>
        </p:txBody>
      </p:sp>
      <p:pic>
        <p:nvPicPr>
          <p:cNvPr id="14" name="Picture 3" descr="\\TEMURI-ПК\Users\Public\logodepartament2pn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44408" y="71710"/>
            <a:ext cx="781541" cy="765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4488996" y="6229290"/>
            <a:ext cx="53408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chemeClr val="tx2"/>
                </a:solidFill>
              </a:rPr>
              <a:t>www.moecs.ge       www.dsy.gov.ge</a:t>
            </a:r>
            <a:endParaRPr lang="ru-RU" sz="2000" dirty="0"/>
          </a:p>
        </p:txBody>
      </p:sp>
      <p:pic>
        <p:nvPicPr>
          <p:cNvPr id="18" name="Рисунок 17" descr="YOUTH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52800" y="1905000"/>
            <a:ext cx="5105400" cy="1658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33316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Прямоугольник 6"/>
          <p:cNvSpPr>
            <a:spLocks noChangeArrowheads="1"/>
          </p:cNvSpPr>
          <p:nvPr/>
        </p:nvSpPr>
        <p:spPr bwMode="auto">
          <a:xfrm>
            <a:off x="357188" y="500063"/>
            <a:ext cx="77867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ka-GE" sz="2000" b="1" dirty="0" smtClean="0">
                <a:solidFill>
                  <a:schemeClr val="tx2"/>
                </a:solidFill>
              </a:rPr>
              <a:t>სპორტისა </a:t>
            </a:r>
            <a:r>
              <a:rPr lang="ka-GE" sz="2000" b="1" dirty="0">
                <a:solidFill>
                  <a:schemeClr val="tx2"/>
                </a:solidFill>
              </a:rPr>
              <a:t>და ახალგაზრდობის საქმეთა </a:t>
            </a:r>
            <a:r>
              <a:rPr lang="ka-GE" sz="2000" b="1" dirty="0" smtClean="0">
                <a:solidFill>
                  <a:schemeClr val="tx2"/>
                </a:solidFill>
              </a:rPr>
              <a:t>დეპარტამენტი</a:t>
            </a:r>
            <a:endParaRPr lang="ru-RU" sz="2000" dirty="0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V="1">
            <a:off x="285750" y="357188"/>
            <a:ext cx="4143375" cy="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>
            <a:off x="0" y="642938"/>
            <a:ext cx="571500" cy="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8"/>
          <p:cNvCxnSpPr/>
          <p:nvPr/>
        </p:nvCxnSpPr>
        <p:spPr>
          <a:xfrm flipV="1">
            <a:off x="4500561" y="6714341"/>
            <a:ext cx="4500565" cy="2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8750334" y="6464326"/>
            <a:ext cx="500851" cy="792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1219200" y="1368064"/>
            <a:ext cx="66294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a-GE" sz="2000" dirty="0" smtClean="0">
                <a:solidFill>
                  <a:schemeClr val="tx2">
                    <a:lumMod val="75000"/>
                  </a:schemeClr>
                </a:solidFill>
                <a:latin typeface="Sylfaen" pitchFamily="18" charset="0"/>
              </a:rPr>
              <a:t>           “ახალგაზრდული საზაფხულო ბანაკი”</a:t>
            </a:r>
            <a:endParaRPr lang="ru-RU" sz="20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4" name="Picture 3" descr="\\TEMURI-ПК\Users\Public\logodepartament2pn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44408" y="71710"/>
            <a:ext cx="781541" cy="765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4488996" y="6229290"/>
            <a:ext cx="53408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chemeClr val="tx2"/>
                </a:solidFill>
              </a:rPr>
              <a:t>www.moecs.ge       www.dsy.gov.ge</a:t>
            </a:r>
            <a:endParaRPr lang="ru-RU" sz="20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609600" y="3429000"/>
            <a:ext cx="77724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a-GE" sz="1600" dirty="0" smtClean="0"/>
              <a:t>პროექტის ფარგლებში იგეგმება:</a:t>
            </a:r>
            <a:endParaRPr lang="en-US" sz="1600" dirty="0" smtClean="0"/>
          </a:p>
          <a:p>
            <a:endParaRPr lang="ka-GE" sz="1600" dirty="0" smtClean="0"/>
          </a:p>
          <a:p>
            <a:pPr>
              <a:buFont typeface="Wingdings" pitchFamily="2" charset="2"/>
              <a:buChar char="v"/>
            </a:pPr>
            <a:r>
              <a:rPr lang="ka-GE" sz="1600" dirty="0" smtClean="0"/>
              <a:t> სპორტული</a:t>
            </a:r>
          </a:p>
          <a:p>
            <a:pPr>
              <a:buFont typeface="Wingdings" pitchFamily="2" charset="2"/>
              <a:buChar char="v"/>
            </a:pPr>
            <a:r>
              <a:rPr lang="ka-GE" sz="1600" dirty="0" smtClean="0"/>
              <a:t> გასართობ-შემეცნებითი</a:t>
            </a:r>
          </a:p>
          <a:p>
            <a:pPr>
              <a:buFont typeface="Wingdings" pitchFamily="2" charset="2"/>
              <a:buChar char="v"/>
            </a:pPr>
            <a:r>
              <a:rPr lang="ka-GE" sz="1600" dirty="0" smtClean="0"/>
              <a:t>კულტურული ხასიათის აქტივობები.</a:t>
            </a:r>
          </a:p>
          <a:p>
            <a:pPr>
              <a:buFont typeface="Wingdings" pitchFamily="2" charset="2"/>
              <a:buChar char="v"/>
            </a:pPr>
            <a:r>
              <a:rPr lang="ka-GE" sz="1600" dirty="0" smtClean="0"/>
              <a:t>სამთო აქტოვობების და ლაშქრობის მოწყობა</a:t>
            </a:r>
          </a:p>
          <a:p>
            <a:pPr>
              <a:buFont typeface="Wingdings" pitchFamily="2" charset="2"/>
              <a:buChar char="v"/>
            </a:pPr>
            <a:r>
              <a:rPr lang="ka-GE" sz="1600" dirty="0" smtClean="0"/>
              <a:t> ღონისძიებაში ჩაერთვება 50 სტუდენტ-ახალგაზრდა</a:t>
            </a:r>
            <a:endParaRPr lang="ru-RU" sz="1600" dirty="0"/>
          </a:p>
        </p:txBody>
      </p:sp>
      <p:pic>
        <p:nvPicPr>
          <p:cNvPr id="11" name="Рисунок 10" descr="summer_camp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00600" y="2133600"/>
            <a:ext cx="3800474" cy="2214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19548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Прямоугольник 6"/>
          <p:cNvSpPr>
            <a:spLocks noChangeArrowheads="1"/>
          </p:cNvSpPr>
          <p:nvPr/>
        </p:nvSpPr>
        <p:spPr bwMode="auto">
          <a:xfrm>
            <a:off x="357188" y="500063"/>
            <a:ext cx="77867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ka-GE" sz="2000" b="1" dirty="0" smtClean="0">
                <a:solidFill>
                  <a:schemeClr val="tx2"/>
                </a:solidFill>
              </a:rPr>
              <a:t>სპორტისა </a:t>
            </a:r>
            <a:r>
              <a:rPr lang="ka-GE" sz="2000" b="1" dirty="0">
                <a:solidFill>
                  <a:schemeClr val="tx2"/>
                </a:solidFill>
              </a:rPr>
              <a:t>და ახალგაზრდობის საქმეთა </a:t>
            </a:r>
            <a:r>
              <a:rPr lang="ka-GE" sz="2000" b="1" dirty="0" smtClean="0">
                <a:solidFill>
                  <a:schemeClr val="tx2"/>
                </a:solidFill>
              </a:rPr>
              <a:t>დეპარტამენტი</a:t>
            </a:r>
            <a:endParaRPr lang="ru-RU" sz="2000" dirty="0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V="1">
            <a:off x="285750" y="357188"/>
            <a:ext cx="4143375" cy="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>
            <a:off x="0" y="642938"/>
            <a:ext cx="571500" cy="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8"/>
          <p:cNvCxnSpPr/>
          <p:nvPr/>
        </p:nvCxnSpPr>
        <p:spPr>
          <a:xfrm flipV="1">
            <a:off x="4500561" y="6714341"/>
            <a:ext cx="4500565" cy="2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8750334" y="6464326"/>
            <a:ext cx="500851" cy="792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" name="Прямоугольник 3"/>
          <p:cNvSpPr/>
          <p:nvPr/>
        </p:nvSpPr>
        <p:spPr>
          <a:xfrm>
            <a:off x="357188" y="1588258"/>
            <a:ext cx="8103244" cy="5453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lnSpc>
                <a:spcPct val="80000"/>
              </a:lnSpc>
              <a:defRPr/>
            </a:pPr>
            <a:r>
              <a:rPr lang="ka-GE" kern="0" dirty="0">
                <a:solidFill>
                  <a:schemeClr val="tx2">
                    <a:lumMod val="75000"/>
                  </a:schemeClr>
                </a:solidFill>
                <a:latin typeface="Sylfaen" pitchFamily="18" charset="0"/>
              </a:rPr>
              <a:t>„რეგიონის განვითარება და ახალგაზრდობის როლი </a:t>
            </a:r>
            <a:r>
              <a:rPr lang="ka-GE" kern="0" dirty="0" smtClean="0">
                <a:solidFill>
                  <a:schemeClr val="tx2">
                    <a:lumMod val="75000"/>
                  </a:schemeClr>
                </a:solidFill>
                <a:latin typeface="Sylfaen" pitchFamily="18" charset="0"/>
              </a:rPr>
              <a:t>“</a:t>
            </a:r>
            <a:endParaRPr lang="en-US" kern="0" dirty="0" smtClean="0">
              <a:solidFill>
                <a:schemeClr val="tx2">
                  <a:lumMod val="75000"/>
                </a:schemeClr>
              </a:solidFill>
              <a:latin typeface="Sylfaen" pitchFamily="18" charset="0"/>
            </a:endParaRPr>
          </a:p>
          <a:p>
            <a:pPr algn="ctr" eaLnBrk="1" hangingPunct="1">
              <a:lnSpc>
                <a:spcPct val="80000"/>
              </a:lnSpc>
              <a:defRPr/>
            </a:pPr>
            <a:r>
              <a:rPr lang="ka-GE" kern="0" dirty="0" smtClean="0">
                <a:solidFill>
                  <a:schemeClr val="tx2">
                    <a:lumMod val="75000"/>
                  </a:schemeClr>
                </a:solidFill>
                <a:latin typeface="Sylfaen" pitchFamily="18" charset="0"/>
              </a:rPr>
              <a:t>ფორუმი</a:t>
            </a:r>
            <a:endParaRPr lang="ka-GE" kern="0" dirty="0">
              <a:solidFill>
                <a:schemeClr val="tx2">
                  <a:lumMod val="75000"/>
                </a:schemeClr>
              </a:solidFill>
              <a:latin typeface="Sylfae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7200" y="2423517"/>
            <a:ext cx="8848756" cy="1538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a-GE" altLang="en-US" sz="1600" dirty="0" smtClean="0">
                <a:solidFill>
                  <a:schemeClr val="tx2">
                    <a:lumMod val="50000"/>
                  </a:schemeClr>
                </a:solidFill>
              </a:rPr>
              <a:t>ვორქ-შოპები </a:t>
            </a:r>
            <a:r>
              <a:rPr lang="ka-GE" altLang="en-US" sz="1600" dirty="0">
                <a:solidFill>
                  <a:schemeClr val="tx2">
                    <a:lumMod val="50000"/>
                  </a:schemeClr>
                </a:solidFill>
              </a:rPr>
              <a:t>და სხვადასხვა ტრენინგ </a:t>
            </a:r>
            <a:r>
              <a:rPr lang="ka-GE" altLang="en-US" sz="1600" dirty="0" smtClean="0">
                <a:solidFill>
                  <a:schemeClr val="tx2">
                    <a:lumMod val="50000"/>
                  </a:schemeClr>
                </a:solidFill>
              </a:rPr>
              <a:t>სემინერები</a:t>
            </a:r>
            <a:endParaRPr lang="en-US" altLang="en-US" sz="1600" dirty="0" smtClean="0">
              <a:solidFill>
                <a:schemeClr val="tx2">
                  <a:lumMod val="50000"/>
                </a:schemeClr>
              </a:solidFill>
            </a:endParaRPr>
          </a:p>
          <a:p>
            <a:endParaRPr lang="ka-GE" altLang="en-US" sz="1600" dirty="0" smtClean="0">
              <a:solidFill>
                <a:schemeClr val="tx2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en-US" altLang="en-US" sz="16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ka-GE" altLang="en-US" sz="1600" dirty="0" smtClean="0">
                <a:solidFill>
                  <a:schemeClr val="tx2">
                    <a:lumMod val="50000"/>
                  </a:schemeClr>
                </a:solidFill>
              </a:rPr>
              <a:t>დისკუსია სამთავრობო და არასამთვარობო სექტორთან</a:t>
            </a:r>
          </a:p>
          <a:p>
            <a:pPr>
              <a:buFont typeface="Wingdings" pitchFamily="2" charset="2"/>
              <a:buChar char="v"/>
            </a:pPr>
            <a:r>
              <a:rPr lang="en-US" altLang="en-US" sz="16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ka-GE" altLang="en-US" sz="1600" dirty="0" smtClean="0">
                <a:solidFill>
                  <a:schemeClr val="tx2">
                    <a:lumMod val="50000"/>
                  </a:schemeClr>
                </a:solidFill>
              </a:rPr>
              <a:t>ახალგაზრდულ პროექტებზე მუშაობა</a:t>
            </a:r>
          </a:p>
          <a:p>
            <a:pPr>
              <a:buFont typeface="Wingdings" pitchFamily="2" charset="2"/>
              <a:buChar char="v"/>
            </a:pPr>
            <a:r>
              <a:rPr lang="en-US" altLang="en-US" sz="16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ka-GE" altLang="en-US" sz="1600" dirty="0" smtClean="0">
                <a:solidFill>
                  <a:schemeClr val="tx2">
                    <a:lumMod val="50000"/>
                  </a:schemeClr>
                </a:solidFill>
              </a:rPr>
              <a:t>მონაწილეობას მიიღებს აჭარის რეგიონის უმაღლესი სასწავლებლის 40 სტუდენტი</a:t>
            </a:r>
          </a:p>
          <a:p>
            <a:r>
              <a:rPr lang="ka-GE" altLang="en-US" sz="1400" dirty="0" smtClean="0">
                <a:solidFill>
                  <a:schemeClr val="tx2">
                    <a:lumMod val="50000"/>
                  </a:schemeClr>
                </a:solidFill>
              </a:rPr>
              <a:t>.</a:t>
            </a:r>
            <a:endParaRPr lang="ka-GE" altLang="en-US" sz="14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6" name="Picture 3" descr="\\TEMURI-ПК\Users\Public\logodepartament2pn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44408" y="71710"/>
            <a:ext cx="781541" cy="765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4488996" y="6229290"/>
            <a:ext cx="53408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chemeClr val="tx2"/>
                </a:solidFill>
              </a:rPr>
              <a:t>www.moecs.ge       www.dsy.gov.ge</a:t>
            </a:r>
            <a:endParaRPr lang="ru-RU" sz="2000" dirty="0"/>
          </a:p>
        </p:txBody>
      </p:sp>
      <p:pic>
        <p:nvPicPr>
          <p:cNvPr id="17" name="Рисунок 16" descr="youth_icon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15001" y="4419599"/>
            <a:ext cx="3429000" cy="1566137"/>
          </a:xfrm>
          <a:prstGeom prst="rect">
            <a:avLst/>
          </a:prstGeom>
        </p:spPr>
      </p:pic>
      <p:pic>
        <p:nvPicPr>
          <p:cNvPr id="12" name="Picture 3" descr="\\TEMURI-ПК\Users\Public\logodepartament2pn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76400" y="3962400"/>
            <a:ext cx="2514600" cy="2461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026110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Прямоугольник 6"/>
          <p:cNvSpPr>
            <a:spLocks noChangeArrowheads="1"/>
          </p:cNvSpPr>
          <p:nvPr/>
        </p:nvSpPr>
        <p:spPr bwMode="auto">
          <a:xfrm>
            <a:off x="357188" y="500063"/>
            <a:ext cx="77867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ka-GE" sz="2000" b="1" dirty="0" smtClean="0">
                <a:solidFill>
                  <a:schemeClr val="tx2"/>
                </a:solidFill>
              </a:rPr>
              <a:t>სპორტისა </a:t>
            </a:r>
            <a:r>
              <a:rPr lang="ka-GE" sz="2000" b="1" dirty="0">
                <a:solidFill>
                  <a:schemeClr val="tx2"/>
                </a:solidFill>
              </a:rPr>
              <a:t>და ახალგაზრდობის საქმეთა </a:t>
            </a:r>
            <a:r>
              <a:rPr lang="ka-GE" sz="2000" b="1" dirty="0" smtClean="0">
                <a:solidFill>
                  <a:schemeClr val="tx2"/>
                </a:solidFill>
              </a:rPr>
              <a:t>დეპარტამენტი</a:t>
            </a:r>
            <a:endParaRPr lang="ru-RU" sz="2000" dirty="0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V="1">
            <a:off x="285750" y="357188"/>
            <a:ext cx="4143375" cy="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>
            <a:off x="0" y="642938"/>
            <a:ext cx="571500" cy="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8"/>
          <p:cNvCxnSpPr/>
          <p:nvPr/>
        </p:nvCxnSpPr>
        <p:spPr>
          <a:xfrm flipV="1">
            <a:off x="4500561" y="6714341"/>
            <a:ext cx="4500565" cy="2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8750334" y="6464326"/>
            <a:ext cx="500851" cy="792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2357437" y="1254115"/>
            <a:ext cx="42258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a-GE" dirty="0">
                <a:solidFill>
                  <a:schemeClr val="tx2">
                    <a:lumMod val="75000"/>
                  </a:schemeClr>
                </a:solidFill>
                <a:latin typeface="Sylfaen" pitchFamily="18" charset="0"/>
              </a:rPr>
              <a:t>ერთჯერადი თავისუფალი პროექტები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8600" y="2057400"/>
            <a:ext cx="85344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US" altLang="en-US" sz="16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ka-GE" altLang="en-US" sz="1600" dirty="0" smtClean="0">
                <a:solidFill>
                  <a:schemeClr val="tx2">
                    <a:lumMod val="50000"/>
                  </a:schemeClr>
                </a:solidFill>
              </a:rPr>
              <a:t>2012 </a:t>
            </a:r>
            <a:r>
              <a:rPr lang="ka-GE" altLang="en-US" sz="1600" dirty="0">
                <a:solidFill>
                  <a:schemeClr val="tx2">
                    <a:lumMod val="50000"/>
                  </a:schemeClr>
                </a:solidFill>
              </a:rPr>
              <a:t>წლიდან დეპარტამენტის კალენდარულ გეგმაში დაემატა ახალი  ერთჯერადი თავისუფალი პროეკტები გრაფა, რომლის მიზანია იმ ახალგაზრდების პროექტებისა და ინიციატივების დაფინანსება რომელბიც სამომავლო შედეგზეა ორიენტირბული და ხელს უწყობს ახალგაზრდებში  პროექტებზე მუშაობის პოპულარიზაციას. </a:t>
            </a:r>
            <a:endParaRPr lang="en-US" altLang="en-US" sz="1600" dirty="0" smtClean="0">
              <a:solidFill>
                <a:schemeClr val="tx2">
                  <a:lumMod val="50000"/>
                </a:schemeClr>
              </a:solidFill>
            </a:endParaRPr>
          </a:p>
          <a:p>
            <a:endParaRPr lang="ka-GE" altLang="en-US" sz="1600" dirty="0" smtClean="0">
              <a:solidFill>
                <a:schemeClr val="tx2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en-US" altLang="en-US" sz="16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ka-GE" altLang="en-US" sz="1600" dirty="0" smtClean="0">
                <a:solidFill>
                  <a:schemeClr val="tx2">
                    <a:lumMod val="50000"/>
                  </a:schemeClr>
                </a:solidFill>
              </a:rPr>
              <a:t>2012 </a:t>
            </a:r>
            <a:r>
              <a:rPr lang="ka-GE" altLang="en-US" sz="1600" dirty="0">
                <a:solidFill>
                  <a:schemeClr val="tx2">
                    <a:lumMod val="50000"/>
                  </a:schemeClr>
                </a:solidFill>
              </a:rPr>
              <a:t>წლიდან დღემდე დეპარტამენტის მიერ აღნიშნული პუნქტიდან დაფინანსდა დაახლოებით  40  პროექტი  რომლებმაც დიდი პოპულარობა ჰპოვა აჭარის ახალგაზრდობაში და აღნიშნულ პუნქტზე მოთხოვნა თითქმის 100 პროცენტით გაიზარდა.</a:t>
            </a:r>
          </a:p>
        </p:txBody>
      </p:sp>
      <p:pic>
        <p:nvPicPr>
          <p:cNvPr id="13" name="Picture 3" descr="\\TEMURI-ПК\Users\Public\logodepartament2pn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44408" y="71710"/>
            <a:ext cx="781541" cy="765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4488996" y="6229290"/>
            <a:ext cx="53408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chemeClr val="tx2"/>
                </a:solidFill>
              </a:rPr>
              <a:t>www.moecs.ge       www.dsy.gov.ge</a:t>
            </a:r>
            <a:endParaRPr lang="ru-RU" sz="2000" dirty="0"/>
          </a:p>
        </p:txBody>
      </p:sp>
      <p:pic>
        <p:nvPicPr>
          <p:cNvPr id="15" name="Рисунок 14" descr="initiatives-icon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2000" y="4800600"/>
            <a:ext cx="2819400" cy="1452216"/>
          </a:xfrm>
          <a:prstGeom prst="rect">
            <a:avLst/>
          </a:prstGeom>
        </p:spPr>
      </p:pic>
      <p:pic>
        <p:nvPicPr>
          <p:cNvPr id="16" name="Рисунок 15" descr="tt-icon-07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48200" y="4267200"/>
            <a:ext cx="2696936" cy="1841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40368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Прямоугольник 6"/>
          <p:cNvSpPr>
            <a:spLocks noChangeArrowheads="1"/>
          </p:cNvSpPr>
          <p:nvPr/>
        </p:nvSpPr>
        <p:spPr bwMode="auto">
          <a:xfrm>
            <a:off x="357188" y="500063"/>
            <a:ext cx="77867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ka-GE" sz="2000" b="1" dirty="0" smtClean="0">
                <a:solidFill>
                  <a:schemeClr val="tx2"/>
                </a:solidFill>
              </a:rPr>
              <a:t>სპორტისა </a:t>
            </a:r>
            <a:r>
              <a:rPr lang="ka-GE" sz="2000" b="1" dirty="0">
                <a:solidFill>
                  <a:schemeClr val="tx2"/>
                </a:solidFill>
              </a:rPr>
              <a:t>და ახალგაზრდობის საქმეთა </a:t>
            </a:r>
            <a:r>
              <a:rPr lang="ka-GE" sz="2000" b="1" dirty="0" smtClean="0">
                <a:solidFill>
                  <a:schemeClr val="tx2"/>
                </a:solidFill>
              </a:rPr>
              <a:t>დეპარტამენტი</a:t>
            </a:r>
            <a:endParaRPr lang="ru-RU" sz="2000" dirty="0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V="1">
            <a:off x="285750" y="357188"/>
            <a:ext cx="4143375" cy="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>
            <a:off x="0" y="642938"/>
            <a:ext cx="571500" cy="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8"/>
          <p:cNvCxnSpPr/>
          <p:nvPr/>
        </p:nvCxnSpPr>
        <p:spPr>
          <a:xfrm flipV="1">
            <a:off x="4500561" y="6714341"/>
            <a:ext cx="4500565" cy="2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8750334" y="6464326"/>
            <a:ext cx="500851" cy="792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2095200" y="1532863"/>
            <a:ext cx="4953599" cy="3494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hangingPunct="1">
              <a:lnSpc>
                <a:spcPct val="80000"/>
              </a:lnSpc>
              <a:defRPr/>
            </a:pPr>
            <a:r>
              <a:rPr lang="ka-GE" sz="2000" dirty="0" smtClean="0">
                <a:solidFill>
                  <a:schemeClr val="tx2">
                    <a:lumMod val="75000"/>
                  </a:schemeClr>
                </a:solidFill>
                <a:latin typeface="Sylfaen" panose="010A0502050306030303" pitchFamily="18" charset="0"/>
              </a:rPr>
              <a:t>ახალგაზრდული </a:t>
            </a:r>
            <a:r>
              <a:rPr lang="ka-GE" sz="2000" dirty="0">
                <a:solidFill>
                  <a:schemeClr val="tx2">
                    <a:lumMod val="75000"/>
                  </a:schemeClr>
                </a:solidFill>
                <a:latin typeface="Sylfaen" panose="010A0502050306030303" pitchFamily="18" charset="0"/>
              </a:rPr>
              <a:t>კლუბების მხარდაჭერა</a:t>
            </a:r>
            <a:endParaRPr lang="ka-GE" sz="2000" kern="0" dirty="0">
              <a:solidFill>
                <a:schemeClr val="tx2">
                  <a:lumMod val="75000"/>
                </a:schemeClr>
              </a:solidFill>
              <a:latin typeface="Sylfaen" pitchFamily="18" charset="0"/>
            </a:endParaRPr>
          </a:p>
        </p:txBody>
      </p:sp>
      <p:pic>
        <p:nvPicPr>
          <p:cNvPr id="1026" name="Picture 2" descr="C:\Users\temuri\Desktop\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56617" y="1899466"/>
            <a:ext cx="4569489" cy="2591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39552" y="4635133"/>
            <a:ext cx="806489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US" sz="1600" dirty="0" smtClean="0"/>
              <a:t> </a:t>
            </a:r>
            <a:r>
              <a:rPr lang="ka-GE" sz="1600" dirty="0" smtClean="0"/>
              <a:t>ლიტერატურული კლუბი;</a:t>
            </a:r>
          </a:p>
          <a:p>
            <a:pPr>
              <a:buFont typeface="Wingdings" pitchFamily="2" charset="2"/>
              <a:buChar char="v"/>
            </a:pPr>
            <a:r>
              <a:rPr lang="en-US" sz="1600" dirty="0" smtClean="0"/>
              <a:t> </a:t>
            </a:r>
            <a:r>
              <a:rPr lang="ka-GE" sz="1600" dirty="0" smtClean="0"/>
              <a:t>ხელოვნების კლუბი</a:t>
            </a:r>
          </a:p>
          <a:p>
            <a:pPr>
              <a:buFont typeface="Wingdings" pitchFamily="2" charset="2"/>
              <a:buChar char="v"/>
            </a:pPr>
            <a:r>
              <a:rPr lang="en-US" sz="1600" dirty="0" smtClean="0"/>
              <a:t> </a:t>
            </a:r>
            <a:r>
              <a:rPr lang="ka-GE" sz="1600" dirty="0" smtClean="0"/>
              <a:t>გამომგონებელთა კლუბი;</a:t>
            </a:r>
          </a:p>
          <a:p>
            <a:pPr>
              <a:buFont typeface="Wingdings" pitchFamily="2" charset="2"/>
              <a:buChar char="v"/>
            </a:pPr>
            <a:r>
              <a:rPr lang="en-US" sz="1600" dirty="0" smtClean="0"/>
              <a:t> </a:t>
            </a:r>
            <a:r>
              <a:rPr lang="ka-GE" sz="1600" dirty="0" smtClean="0"/>
              <a:t>შშმ-პირთა ;</a:t>
            </a:r>
          </a:p>
          <a:p>
            <a:pPr>
              <a:buFont typeface="Wingdings" pitchFamily="2" charset="2"/>
              <a:buChar char="v"/>
            </a:pPr>
            <a:r>
              <a:rPr lang="ka-GE" sz="1600" dirty="0" smtClean="0"/>
              <a:t> სადისკუსიო კლუბი;</a:t>
            </a:r>
            <a:endParaRPr lang="ru-RU" sz="1600" dirty="0"/>
          </a:p>
        </p:txBody>
      </p:sp>
      <p:pic>
        <p:nvPicPr>
          <p:cNvPr id="11" name="Picture 3" descr="\\TEMURI-ПК\Users\Public\logodepartament2pn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44408" y="71710"/>
            <a:ext cx="781541" cy="765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4495800" y="6248400"/>
            <a:ext cx="53408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chemeClr val="tx2"/>
                </a:solidFill>
              </a:rPr>
              <a:t>www.moecs.ge       www.dsy.gov.ge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1899727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Прямоугольник 6"/>
          <p:cNvSpPr>
            <a:spLocks noChangeArrowheads="1"/>
          </p:cNvSpPr>
          <p:nvPr/>
        </p:nvSpPr>
        <p:spPr bwMode="auto">
          <a:xfrm>
            <a:off x="357188" y="500063"/>
            <a:ext cx="778671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ka-GE" sz="2000" b="1" dirty="0" smtClean="0">
                <a:solidFill>
                  <a:schemeClr val="tx2"/>
                </a:solidFill>
              </a:rPr>
              <a:t>სპორტისა </a:t>
            </a:r>
            <a:r>
              <a:rPr lang="ka-GE" sz="2000" b="1" dirty="0">
                <a:solidFill>
                  <a:schemeClr val="tx2"/>
                </a:solidFill>
              </a:rPr>
              <a:t>და ახალგაზრდობის საქმეთა </a:t>
            </a:r>
            <a:r>
              <a:rPr lang="ka-GE" sz="2000" b="1" dirty="0" smtClean="0">
                <a:solidFill>
                  <a:schemeClr val="tx2"/>
                </a:solidFill>
              </a:rPr>
              <a:t>დეპარტამენტი</a:t>
            </a:r>
            <a:endParaRPr lang="ka-GE" sz="2000" b="1" dirty="0">
              <a:solidFill>
                <a:schemeClr val="tx2"/>
              </a:solidFill>
              <a:latin typeface="Calibri" pitchFamily="34" charset="0"/>
            </a:endParaRPr>
          </a:p>
          <a:p>
            <a:endParaRPr lang="ru-RU" sz="2000" b="1" dirty="0">
              <a:solidFill>
                <a:schemeClr val="tx2"/>
              </a:solidFill>
              <a:latin typeface="Calibri" pitchFamily="34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V="1">
            <a:off x="285750" y="357188"/>
            <a:ext cx="4143375" cy="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>
            <a:off x="0" y="642938"/>
            <a:ext cx="571500" cy="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8"/>
          <p:cNvCxnSpPr/>
          <p:nvPr/>
        </p:nvCxnSpPr>
        <p:spPr>
          <a:xfrm flipV="1">
            <a:off x="4500561" y="6714341"/>
            <a:ext cx="4500565" cy="2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8750334" y="6464326"/>
            <a:ext cx="500851" cy="792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428501256"/>
              </p:ext>
            </p:extLst>
          </p:nvPr>
        </p:nvGraphicFramePr>
        <p:xfrm>
          <a:off x="358326" y="1295400"/>
          <a:ext cx="8404673" cy="416351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87187"/>
                <a:gridCol w="5837887"/>
                <a:gridCol w="1879599"/>
              </a:tblGrid>
              <a:tr h="228600">
                <a:tc>
                  <a:txBody>
                    <a:bodyPr/>
                    <a:lstStyle/>
                    <a:p>
                      <a:pPr algn="ctr" fontAlgn="ctr"/>
                      <a:r>
                        <a:rPr lang="ka-GE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Sylfaen"/>
                        </a:rPr>
                        <a:t>N</a:t>
                      </a:r>
                      <a:endParaRPr lang="ka-GE" sz="1100" b="1" i="0" u="none" strike="noStrike" dirty="0">
                        <a:solidFill>
                          <a:srgbClr val="000000"/>
                        </a:solidFill>
                        <a:effectLst/>
                        <a:latin typeface="Sylfaen"/>
                      </a:endParaRPr>
                    </a:p>
                  </a:txBody>
                  <a:tcPr marL="8097" marR="8097" marT="80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a-GE" sz="1100" b="1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დასახელება</a:t>
                      </a:r>
                      <a:endParaRPr lang="ka-GE" sz="11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Sylfaen"/>
                      </a:endParaRPr>
                    </a:p>
                  </a:txBody>
                  <a:tcPr marL="8097" marR="8097" marT="80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a-GE" sz="1100" b="1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2015 წელი</a:t>
                      </a:r>
                      <a:endParaRPr lang="ka-GE" sz="11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Sylfaen"/>
                      </a:endParaRPr>
                    </a:p>
                  </a:txBody>
                  <a:tcPr marL="8097" marR="8097" marT="8097" marB="0" anchor="ctr"/>
                </a:tc>
              </a:tr>
              <a:tr h="4210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 </a:t>
                      </a:r>
                      <a:r>
                        <a:rPr lang="ka-GE" sz="1100" u="none" strike="noStrike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1</a:t>
                      </a:r>
                      <a:endParaRPr lang="ru-RU" sz="1100" b="0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8097" marR="8097" marT="809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a-GE" sz="1100" b="1" u="none" strike="noStrike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სპორტული  </a:t>
                      </a:r>
                      <a:r>
                        <a:rPr lang="ka-GE" sz="1100" b="1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ღონისძიებები</a:t>
                      </a:r>
                      <a:endParaRPr lang="ka-GE" sz="1100" b="1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8097" marR="8097" marT="80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1 200 000</a:t>
                      </a:r>
                      <a:endParaRPr lang="ru-RU" sz="1100" b="1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Sylfaen"/>
                      </a:endParaRPr>
                    </a:p>
                  </a:txBody>
                  <a:tcPr marL="8097" marR="8097" marT="8097" marB="0" anchor="ctr"/>
                </a:tc>
              </a:tr>
              <a:tr h="809653">
                <a:tc>
                  <a:txBody>
                    <a:bodyPr/>
                    <a:lstStyle/>
                    <a:p>
                      <a:pPr algn="ctr" fontAlgn="ctr"/>
                      <a:r>
                        <a:rPr lang="ka-GE" sz="1100" u="none" strike="noStrike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2</a:t>
                      </a:r>
                      <a:r>
                        <a:rPr lang="ru-RU" sz="110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8097" marR="8097" marT="809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a-GE" sz="1100" b="1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აჭარის ნაკრები გუნდების წევრთა, მთავარ და პირად მწვრთნელთა მიერ მიღწეული განსაკუთრებული წარმატებების წასახალისებლად ერთჯერადი ფულადი ჯილდოები</a:t>
                      </a:r>
                      <a:endParaRPr lang="ka-GE" sz="1100" b="1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8097" marR="8097" marT="80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350 000</a:t>
                      </a:r>
                      <a:endParaRPr lang="ru-RU" sz="1100" b="1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Sylfaen"/>
                      </a:endParaRPr>
                    </a:p>
                  </a:txBody>
                  <a:tcPr marL="8097" marR="8097" marT="8097" marB="0" anchor="ctr"/>
                </a:tc>
              </a:tr>
              <a:tr h="421020">
                <a:tc>
                  <a:txBody>
                    <a:bodyPr/>
                    <a:lstStyle/>
                    <a:p>
                      <a:pPr algn="ctr" fontAlgn="ctr"/>
                      <a:r>
                        <a:rPr lang="ka-GE" sz="1100" u="none" strike="noStrike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3</a:t>
                      </a:r>
                      <a:r>
                        <a:rPr lang="ru-RU" sz="110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8097" marR="8097" marT="809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a-GE" sz="1100" b="1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სათამაშო სახეობათა განვითარების ხელშეწყობა</a:t>
                      </a:r>
                      <a:endParaRPr lang="ka-GE" sz="1100" b="1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8097" marR="8097" marT="80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a-GE" sz="1100" b="1" u="none" strike="noStrike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461 000</a:t>
                      </a:r>
                      <a:endParaRPr lang="ru-RU" sz="1100" b="1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Sylfaen"/>
                      </a:endParaRPr>
                    </a:p>
                  </a:txBody>
                  <a:tcPr marL="8097" marR="8097" marT="8097" marB="0" anchor="ctr"/>
                </a:tc>
              </a:tr>
              <a:tr h="4210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 </a:t>
                      </a:r>
                      <a:r>
                        <a:rPr lang="ka-GE" sz="1100" u="none" strike="noStrike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4</a:t>
                      </a:r>
                      <a:endParaRPr lang="ru-RU" sz="1100" b="0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8097" marR="8097" marT="809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a-GE" sz="1100" b="1" u="none" strike="noStrike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მწვრთნელთა, მსაჯთა და სპორტსმენთა სოციალური მხარდაჭერა და წახალისება</a:t>
                      </a:r>
                      <a:endParaRPr lang="ka-GE" sz="1100" b="1" i="0" u="none" strike="noStrike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8097" marR="8097" marT="80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a-GE" sz="1100" b="1" u="none" strike="noStrike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91 000</a:t>
                      </a:r>
                      <a:endParaRPr lang="ru-RU" sz="1100" b="1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Sylfaen"/>
                      </a:endParaRPr>
                    </a:p>
                  </a:txBody>
                  <a:tcPr marL="8097" marR="8097" marT="8097" marB="0" anchor="ctr"/>
                </a:tc>
              </a:tr>
              <a:tr h="631530">
                <a:tc>
                  <a:txBody>
                    <a:bodyPr/>
                    <a:lstStyle/>
                    <a:p>
                      <a:pPr algn="ctr" fontAlgn="ctr"/>
                      <a:r>
                        <a:rPr lang="ka-GE" sz="1100" u="none" strike="noStrike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5</a:t>
                      </a:r>
                      <a:r>
                        <a:rPr lang="ru-RU" sz="110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8097" marR="8097" marT="809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a-GE" sz="1100" b="1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აჭარის სპორტის სახეობათა ნაკრები გუნდების მზადება ,,ახალგაზრდული ოლიმპიური ფესტივალი თბილისი – 2015”</a:t>
                      </a:r>
                      <a:endParaRPr lang="ka-GE" sz="1100" b="1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8097" marR="8097" marT="80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a-GE" sz="1100" b="1" u="none" strike="noStrike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184 000</a:t>
                      </a:r>
                      <a:endParaRPr lang="ru-RU" sz="1100" b="1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Sylfaen"/>
                      </a:endParaRPr>
                    </a:p>
                  </a:txBody>
                  <a:tcPr marL="8097" marR="8097" marT="8097" marB="0" anchor="ctr"/>
                </a:tc>
              </a:tr>
              <a:tr h="809653">
                <a:tc>
                  <a:txBody>
                    <a:bodyPr/>
                    <a:lstStyle/>
                    <a:p>
                      <a:pPr algn="ctr" fontAlgn="ctr"/>
                      <a:r>
                        <a:rPr lang="ka-GE" sz="1100" u="none" strike="noStrike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6</a:t>
                      </a:r>
                      <a:r>
                        <a:rPr lang="ru-RU" sz="110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8097" marR="8097" marT="809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a-GE" sz="1100" b="1" i="0" u="none" strike="noStrike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/>
                        </a:rPr>
                        <a:t>სპორტული ინვენტარის  შეძენა</a:t>
                      </a:r>
                      <a:endParaRPr lang="ka-GE" sz="1100" b="1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8097" marR="8097" marT="80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a-GE" sz="1100" b="1" i="0" u="none" strike="noStrike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Sylfaen"/>
                        </a:rPr>
                        <a:t>199 610</a:t>
                      </a:r>
                      <a:endParaRPr lang="ru-RU" sz="1100" b="1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Sylfaen"/>
                      </a:endParaRPr>
                    </a:p>
                  </a:txBody>
                  <a:tcPr marL="8097" marR="8097" marT="8097" marB="0" anchor="ctr"/>
                </a:tc>
              </a:tr>
              <a:tr h="421020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a-GE" sz="1100" b="1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 პრიორიტეტის </a:t>
                      </a:r>
                      <a:r>
                        <a:rPr lang="ka-GE" sz="1100" b="1" u="none" strike="noStrike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  დაფინანსება</a:t>
                      </a:r>
                      <a:endParaRPr lang="ka-GE" sz="1100" b="1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Sylfaen"/>
                      </a:endParaRPr>
                    </a:p>
                  </a:txBody>
                  <a:tcPr marL="8097" marR="8097" marT="8097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a-GE" sz="1100" b="1" i="0" u="none" strike="noStrike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Sylfaen"/>
                        </a:rPr>
                        <a:t>2 485 610</a:t>
                      </a:r>
                      <a:endParaRPr lang="ru-RU" sz="1100" b="1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Sylfaen"/>
                      </a:endParaRPr>
                    </a:p>
                  </a:txBody>
                  <a:tcPr marL="8097" marR="8097" marT="8097" marB="0" anchor="ctr"/>
                </a:tc>
              </a:tr>
            </a:tbl>
          </a:graphicData>
        </a:graphic>
      </p:graphicFrame>
      <p:pic>
        <p:nvPicPr>
          <p:cNvPr id="12" name="Picture 3" descr="\\TEMURI-ПК\Users\Public\logodepartament2pn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71710"/>
            <a:ext cx="781541" cy="765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4488996" y="6229290"/>
            <a:ext cx="53408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chemeClr val="tx2"/>
                </a:solidFill>
              </a:rPr>
              <a:t>www.moecs.ge       www.dsy.gov.ge</a:t>
            </a:r>
            <a:endParaRPr lang="ru-RU" sz="2000" dirty="0"/>
          </a:p>
        </p:txBody>
      </p:sp>
    </p:spTree>
    <p:extLst>
      <p:ext uri="{BB962C8B-B14F-4D97-AF65-F5344CB8AC3E}">
        <p14:creationId xmlns="" xmlns:p14="http://schemas.microsoft.com/office/powerpoint/2010/main" val="3987355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Прямоугольник 6"/>
          <p:cNvSpPr>
            <a:spLocks noChangeArrowheads="1"/>
          </p:cNvSpPr>
          <p:nvPr/>
        </p:nvSpPr>
        <p:spPr bwMode="auto">
          <a:xfrm>
            <a:off x="357188" y="500063"/>
            <a:ext cx="77867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ka-GE" sz="2000" b="1" dirty="0" smtClean="0">
                <a:solidFill>
                  <a:schemeClr val="tx2"/>
                </a:solidFill>
              </a:rPr>
              <a:t>სპორტისა </a:t>
            </a:r>
            <a:r>
              <a:rPr lang="ka-GE" sz="2000" b="1" dirty="0">
                <a:solidFill>
                  <a:schemeClr val="tx2"/>
                </a:solidFill>
              </a:rPr>
              <a:t>და ახალგაზრდობის საქმეთა </a:t>
            </a:r>
            <a:r>
              <a:rPr lang="ka-GE" sz="2000" b="1" dirty="0" smtClean="0">
                <a:solidFill>
                  <a:schemeClr val="tx2"/>
                </a:solidFill>
              </a:rPr>
              <a:t>დეპარტამენტი</a:t>
            </a:r>
            <a:endParaRPr lang="ru-RU" sz="2000" dirty="0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V="1">
            <a:off x="285750" y="357188"/>
            <a:ext cx="4143375" cy="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>
            <a:off x="0" y="642938"/>
            <a:ext cx="571500" cy="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8"/>
          <p:cNvCxnSpPr/>
          <p:nvPr/>
        </p:nvCxnSpPr>
        <p:spPr>
          <a:xfrm flipV="1">
            <a:off x="4500561" y="6714341"/>
            <a:ext cx="4500565" cy="2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8750334" y="6464326"/>
            <a:ext cx="500851" cy="792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467544" y="1796013"/>
            <a:ext cx="7848872" cy="5453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lnSpc>
                <a:spcPct val="80000"/>
              </a:lnSpc>
              <a:defRPr/>
            </a:pPr>
            <a:r>
              <a:rPr lang="ka-GE" kern="0" dirty="0">
                <a:solidFill>
                  <a:schemeClr val="tx2">
                    <a:lumMod val="75000"/>
                  </a:schemeClr>
                </a:solidFill>
                <a:latin typeface="Sylfaen" pitchFamily="18" charset="0"/>
              </a:rPr>
              <a:t>უცხოეთში სხვადასხვა ტრეინინგ-სემინარებსა და კონფერენციებში მონაწილე სტუდენტ-ახალგაზრდების მხარდაჭერის პროგრამა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33400" y="2590800"/>
            <a:ext cx="792088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ka-GE" sz="1600" dirty="0" smtClean="0"/>
              <a:t>პროგრამა </a:t>
            </a:r>
            <a:r>
              <a:rPr lang="ka-GE" sz="1600" dirty="0"/>
              <a:t>ითვალისწინებს </a:t>
            </a:r>
            <a:r>
              <a:rPr lang="ka-GE" sz="1600" dirty="0" smtClean="0"/>
              <a:t>:</a:t>
            </a:r>
          </a:p>
          <a:p>
            <a:pPr>
              <a:buFont typeface="Wingdings" pitchFamily="2" charset="2"/>
              <a:buChar char="v"/>
            </a:pPr>
            <a:r>
              <a:rPr lang="ka-GE" sz="1600" dirty="0" smtClean="0"/>
              <a:t>ახალგაზრდების დაფინანსებას</a:t>
            </a:r>
          </a:p>
          <a:p>
            <a:r>
              <a:rPr lang="ka-GE" sz="1600" dirty="0" smtClean="0"/>
              <a:t> რომლებიც სხვადასხვა მიზეზების გამო ვერ ახერხებენ ამა თუ იმ ტრენინგ სემინარებსა და ფორუმებში მონაწილეობის მიღებას. </a:t>
            </a:r>
            <a:endParaRPr lang="ru-RU" sz="1600" dirty="0"/>
          </a:p>
        </p:txBody>
      </p:sp>
      <p:pic>
        <p:nvPicPr>
          <p:cNvPr id="13" name="Picture 3" descr="\\TEMURI-ПК\Users\Public\logodepartament2pn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44408" y="71710"/>
            <a:ext cx="781541" cy="765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4495800" y="6229290"/>
            <a:ext cx="53408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chemeClr val="tx2"/>
                </a:solidFill>
              </a:rPr>
              <a:t>www.moecs.ge       www.dsy.gov.ge</a:t>
            </a:r>
            <a:endParaRPr lang="ru-RU" sz="2000" dirty="0"/>
          </a:p>
        </p:txBody>
      </p:sp>
      <p:pic>
        <p:nvPicPr>
          <p:cNvPr id="15" name="Рисунок 14" descr="international-forum-banner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0881720">
            <a:off x="4165851" y="4083903"/>
            <a:ext cx="4286250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75097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Прямоугольник 6"/>
          <p:cNvSpPr>
            <a:spLocks noChangeArrowheads="1"/>
          </p:cNvSpPr>
          <p:nvPr/>
        </p:nvSpPr>
        <p:spPr bwMode="auto">
          <a:xfrm>
            <a:off x="357188" y="500063"/>
            <a:ext cx="77867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ka-GE" sz="2000" b="1" dirty="0" smtClean="0">
                <a:solidFill>
                  <a:schemeClr val="tx2"/>
                </a:solidFill>
              </a:rPr>
              <a:t>სპორტისა </a:t>
            </a:r>
            <a:r>
              <a:rPr lang="ka-GE" sz="2000" b="1" dirty="0">
                <a:solidFill>
                  <a:schemeClr val="tx2"/>
                </a:solidFill>
              </a:rPr>
              <a:t>და ახალგაზრდობის საქმეთა </a:t>
            </a:r>
            <a:r>
              <a:rPr lang="ka-GE" sz="2000" b="1" dirty="0" smtClean="0">
                <a:solidFill>
                  <a:schemeClr val="tx2"/>
                </a:solidFill>
              </a:rPr>
              <a:t>დეპარტამენტი</a:t>
            </a:r>
            <a:endParaRPr lang="ru-RU" sz="2000" dirty="0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V="1">
            <a:off x="285750" y="357188"/>
            <a:ext cx="4143375" cy="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>
            <a:off x="0" y="642938"/>
            <a:ext cx="571500" cy="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8"/>
          <p:cNvCxnSpPr/>
          <p:nvPr/>
        </p:nvCxnSpPr>
        <p:spPr>
          <a:xfrm flipV="1">
            <a:off x="4500561" y="6714341"/>
            <a:ext cx="4500565" cy="2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8750334" y="6464326"/>
            <a:ext cx="500851" cy="792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2743200" y="1447800"/>
            <a:ext cx="35686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a-GE" dirty="0">
                <a:solidFill>
                  <a:schemeClr val="tx2">
                    <a:lumMod val="75000"/>
                  </a:schemeClr>
                </a:solidFill>
                <a:latin typeface="Sylfaen" pitchFamily="18" charset="0"/>
              </a:rPr>
              <a:t>მან-სან-კან_ის შავი ზღვის ლიგა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8600" y="1981200"/>
            <a:ext cx="858274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US" sz="14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ka-GE" sz="1400" dirty="0" smtClean="0">
                <a:solidFill>
                  <a:schemeClr val="tx2">
                    <a:lumMod val="50000"/>
                  </a:schemeClr>
                </a:solidFill>
              </a:rPr>
              <a:t>აღნიშნული </a:t>
            </a:r>
            <a:r>
              <a:rPr lang="ka-GE" sz="1400" dirty="0">
                <a:solidFill>
                  <a:schemeClr val="tx2">
                    <a:lumMod val="50000"/>
                  </a:schemeClr>
                </a:solidFill>
              </a:rPr>
              <a:t>პროექტი საშუალებას მისცემს ადგილობრივ სტუდენტებს გავიდნენ არამარტო რეგიონალურ, არამედ უფრო ფართო </a:t>
            </a:r>
            <a:r>
              <a:rPr lang="ka-GE" sz="1400" dirty="0" smtClean="0">
                <a:solidFill>
                  <a:schemeClr val="tx2">
                    <a:lumMod val="50000"/>
                  </a:schemeClr>
                </a:solidFill>
              </a:rPr>
              <a:t>არენაზე;</a:t>
            </a:r>
            <a:endParaRPr lang="en-US" sz="1400" dirty="0" smtClean="0">
              <a:solidFill>
                <a:schemeClr val="tx2">
                  <a:lumMod val="50000"/>
                </a:schemeClr>
              </a:solidFill>
            </a:endParaRPr>
          </a:p>
          <a:p>
            <a:endParaRPr lang="ka-GE" sz="1400" dirty="0" smtClean="0">
              <a:solidFill>
                <a:schemeClr val="tx2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ka-GE" sz="14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4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ka-GE" sz="1400" dirty="0" smtClean="0">
                <a:solidFill>
                  <a:schemeClr val="tx2">
                    <a:lumMod val="50000"/>
                  </a:schemeClr>
                </a:solidFill>
              </a:rPr>
              <a:t>უკეთესად </a:t>
            </a:r>
            <a:r>
              <a:rPr lang="ka-GE" sz="1400" dirty="0">
                <a:solidFill>
                  <a:schemeClr val="tx2">
                    <a:lumMod val="50000"/>
                  </a:schemeClr>
                </a:solidFill>
              </a:rPr>
              <a:t>წარმოაჩინონ და გაუზირონ თანატოლებს საქართველოს სხვა რეგიონებიდან და ქალაქებიდან საკუთარი გამოცდილება და </a:t>
            </a:r>
            <a:r>
              <a:rPr lang="ka-GE" sz="1400" dirty="0" smtClean="0">
                <a:solidFill>
                  <a:schemeClr val="tx2">
                    <a:lumMod val="50000"/>
                  </a:schemeClr>
                </a:solidFill>
              </a:rPr>
              <a:t>ცოდნა; </a:t>
            </a:r>
            <a:endParaRPr lang="en-US" sz="1400" dirty="0" smtClean="0">
              <a:solidFill>
                <a:schemeClr val="tx2">
                  <a:lumMod val="50000"/>
                </a:schemeClr>
              </a:solidFill>
            </a:endParaRPr>
          </a:p>
          <a:p>
            <a:endParaRPr lang="ka-GE" sz="1400" dirty="0" smtClean="0">
              <a:solidFill>
                <a:schemeClr val="tx2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en-US" sz="14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ka-GE" sz="1400" dirty="0" smtClean="0">
                <a:solidFill>
                  <a:schemeClr val="tx2">
                    <a:lumMod val="50000"/>
                  </a:schemeClr>
                </a:solidFill>
              </a:rPr>
              <a:t>ბათუმი </a:t>
            </a:r>
            <a:r>
              <a:rPr lang="ka-GE" sz="1400" dirty="0">
                <a:solidFill>
                  <a:schemeClr val="tx2">
                    <a:lumMod val="50000"/>
                  </a:schemeClr>
                </a:solidFill>
              </a:rPr>
              <a:t>პროექტის მიმდინარეობის განმავლობაში გახდება სტუდენტური შემოქმედებითი ცხოვრების </a:t>
            </a:r>
            <a:r>
              <a:rPr lang="ka-GE" sz="1400" dirty="0" smtClean="0">
                <a:solidFill>
                  <a:schemeClr val="tx2">
                    <a:lumMod val="50000"/>
                  </a:schemeClr>
                </a:solidFill>
              </a:rPr>
              <a:t>ეპიცენტრი;</a:t>
            </a:r>
            <a:endParaRPr lang="ru-RU" sz="14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3" name="Picture 3" descr="\\TEMURI-ПК\Users\Public\logodepartament2pn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44408" y="71710"/>
            <a:ext cx="781541" cy="765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4495800" y="6248400"/>
            <a:ext cx="53408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chemeClr val="tx2"/>
                </a:solidFill>
              </a:rPr>
              <a:t>www.moecs.ge       www.dsy.gov.ge</a:t>
            </a:r>
            <a:endParaRPr lang="ru-RU" sz="2000" dirty="0"/>
          </a:p>
        </p:txBody>
      </p:sp>
      <p:pic>
        <p:nvPicPr>
          <p:cNvPr id="12" name="Рисунок 14" descr="images (2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19200" y="4114800"/>
            <a:ext cx="7010400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86531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Прямоугольник 6"/>
          <p:cNvSpPr>
            <a:spLocks noChangeArrowheads="1"/>
          </p:cNvSpPr>
          <p:nvPr/>
        </p:nvSpPr>
        <p:spPr bwMode="auto">
          <a:xfrm>
            <a:off x="357188" y="500063"/>
            <a:ext cx="77867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ka-GE" sz="2000" b="1" dirty="0" smtClean="0">
                <a:solidFill>
                  <a:schemeClr val="tx2"/>
                </a:solidFill>
              </a:rPr>
              <a:t>სპორტისა </a:t>
            </a:r>
            <a:r>
              <a:rPr lang="ka-GE" sz="2000" b="1" dirty="0">
                <a:solidFill>
                  <a:schemeClr val="tx2"/>
                </a:solidFill>
              </a:rPr>
              <a:t>და ახალგაზრდობის საქმეთა </a:t>
            </a:r>
            <a:r>
              <a:rPr lang="ka-GE" sz="2000" b="1" dirty="0" smtClean="0">
                <a:solidFill>
                  <a:schemeClr val="tx2"/>
                </a:solidFill>
              </a:rPr>
              <a:t>დეპარტამენტი</a:t>
            </a:r>
            <a:endParaRPr lang="ru-RU" sz="2000" dirty="0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V="1">
            <a:off x="285750" y="357188"/>
            <a:ext cx="4143375" cy="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>
            <a:off x="0" y="642938"/>
            <a:ext cx="571500" cy="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8"/>
          <p:cNvCxnSpPr/>
          <p:nvPr/>
        </p:nvCxnSpPr>
        <p:spPr>
          <a:xfrm flipV="1">
            <a:off x="4500561" y="6714341"/>
            <a:ext cx="4500565" cy="2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8750334" y="6464326"/>
            <a:ext cx="500851" cy="792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2209800" y="1905000"/>
            <a:ext cx="388279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a-GE" sz="2000" dirty="0">
                <a:solidFill>
                  <a:schemeClr val="tx2">
                    <a:lumMod val="75000"/>
                  </a:schemeClr>
                </a:solidFill>
                <a:latin typeface="Sylfaen" pitchFamily="18" charset="0"/>
              </a:rPr>
              <a:t>ქალაქური თამაშები“</a:t>
            </a:r>
            <a:r>
              <a:rPr lang="en-US" sz="2000" dirty="0">
                <a:solidFill>
                  <a:schemeClr val="tx2">
                    <a:lumMod val="75000"/>
                  </a:schemeClr>
                </a:solidFill>
                <a:latin typeface="Sylfaen" pitchFamily="18" charset="0"/>
              </a:rPr>
              <a:t>City Game</a:t>
            </a:r>
            <a:r>
              <a:rPr lang="ka-GE" sz="2000" dirty="0">
                <a:solidFill>
                  <a:schemeClr val="tx2">
                    <a:lumMod val="75000"/>
                  </a:schemeClr>
                </a:solidFill>
                <a:latin typeface="Sylfaen" pitchFamily="18" charset="0"/>
              </a:rPr>
              <a:t>“</a:t>
            </a:r>
            <a:endParaRPr lang="en-US" sz="2000" dirty="0">
              <a:solidFill>
                <a:schemeClr val="tx2">
                  <a:lumMod val="75000"/>
                </a:schemeClr>
              </a:solidFill>
              <a:latin typeface="Sylfae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8600" y="2514600"/>
            <a:ext cx="866461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ka-GE" sz="1600" dirty="0" smtClean="0">
                <a:solidFill>
                  <a:schemeClr val="tx2">
                    <a:lumMod val="75000"/>
                  </a:schemeClr>
                </a:solidFill>
              </a:rPr>
              <a:t>ახალგაზრდების გააქტიურება;</a:t>
            </a:r>
          </a:p>
          <a:p>
            <a:pPr>
              <a:buFont typeface="Wingdings" pitchFamily="2" charset="2"/>
              <a:buChar char="v"/>
            </a:pPr>
            <a:r>
              <a:rPr lang="ka-GE" sz="1600" dirty="0" smtClean="0">
                <a:solidFill>
                  <a:schemeClr val="tx2">
                    <a:lumMod val="75000"/>
                  </a:schemeClr>
                </a:solidFill>
              </a:rPr>
              <a:t> ახალგაზრდების </a:t>
            </a:r>
            <a:r>
              <a:rPr lang="ka-GE" sz="1600" dirty="0">
                <a:solidFill>
                  <a:schemeClr val="tx2">
                    <a:lumMod val="75000"/>
                  </a:schemeClr>
                </a:solidFill>
              </a:rPr>
              <a:t>ზოგადი ცნობიერების დონის ამაღლება; </a:t>
            </a:r>
            <a:endParaRPr lang="ka-GE" sz="1600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ka-GE" sz="1600" dirty="0" smtClean="0">
                <a:solidFill>
                  <a:schemeClr val="tx2">
                    <a:lumMod val="75000"/>
                  </a:schemeClr>
                </a:solidFill>
              </a:rPr>
              <a:t>მათი </a:t>
            </a:r>
            <a:r>
              <a:rPr lang="ka-GE" sz="1600" dirty="0">
                <a:solidFill>
                  <a:schemeClr val="tx2">
                    <a:lumMod val="75000"/>
                  </a:schemeClr>
                </a:solidFill>
              </a:rPr>
              <a:t>ნიჭისა და შესაძლებლობების გამომჟღავნება; </a:t>
            </a:r>
            <a:endParaRPr lang="ka-GE" sz="1600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ka-GE" sz="16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ka-GE" sz="1600" dirty="0">
                <a:solidFill>
                  <a:schemeClr val="tx2">
                    <a:lumMod val="75000"/>
                  </a:schemeClr>
                </a:solidFill>
              </a:rPr>
              <a:t>ინტელექტუალური თამაშების </a:t>
            </a:r>
            <a:r>
              <a:rPr lang="ka-GE" sz="1600" dirty="0" smtClean="0">
                <a:solidFill>
                  <a:schemeClr val="tx2">
                    <a:lumMod val="75000"/>
                  </a:schemeClr>
                </a:solidFill>
              </a:rPr>
              <a:t>პოპულარიზაცია;</a:t>
            </a:r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3" name="Picture 3" descr="\\TEMURI-ПК\Users\Public\logodepartament2pn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44408" y="71710"/>
            <a:ext cx="781541" cy="765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4488996" y="6229290"/>
            <a:ext cx="53408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chemeClr val="tx2"/>
                </a:solidFill>
              </a:rPr>
              <a:t>www.moecs.ge       www.dsy.gov.ge</a:t>
            </a:r>
            <a:endParaRPr lang="ru-RU" sz="2000" dirty="0"/>
          </a:p>
        </p:txBody>
      </p:sp>
      <p:pic>
        <p:nvPicPr>
          <p:cNvPr id="12" name="Рисунок 14" descr="Youth-Olympic-Game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09800" y="3886200"/>
            <a:ext cx="5029200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76615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Прямоугольник 6"/>
          <p:cNvSpPr>
            <a:spLocks noChangeArrowheads="1"/>
          </p:cNvSpPr>
          <p:nvPr/>
        </p:nvSpPr>
        <p:spPr bwMode="auto">
          <a:xfrm>
            <a:off x="357188" y="500063"/>
            <a:ext cx="77867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ka-GE" sz="2000" b="1" dirty="0" smtClean="0">
                <a:solidFill>
                  <a:schemeClr val="tx2"/>
                </a:solidFill>
              </a:rPr>
              <a:t>სპორტისა </a:t>
            </a:r>
            <a:r>
              <a:rPr lang="ka-GE" sz="2000" b="1" dirty="0">
                <a:solidFill>
                  <a:schemeClr val="tx2"/>
                </a:solidFill>
              </a:rPr>
              <a:t>და ახალგაზრდობის საქმეთა </a:t>
            </a:r>
            <a:r>
              <a:rPr lang="ka-GE" sz="2000" b="1" dirty="0" smtClean="0">
                <a:solidFill>
                  <a:schemeClr val="tx2"/>
                </a:solidFill>
              </a:rPr>
              <a:t>დეპარტამენტი</a:t>
            </a:r>
            <a:endParaRPr lang="ru-RU" sz="2000" dirty="0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V="1">
            <a:off x="285750" y="357188"/>
            <a:ext cx="4143375" cy="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>
            <a:off x="0" y="642938"/>
            <a:ext cx="571500" cy="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8"/>
          <p:cNvCxnSpPr/>
          <p:nvPr/>
        </p:nvCxnSpPr>
        <p:spPr>
          <a:xfrm flipV="1">
            <a:off x="4500561" y="6714341"/>
            <a:ext cx="4500565" cy="2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8750334" y="6464326"/>
            <a:ext cx="500851" cy="792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381000" y="1371600"/>
            <a:ext cx="876300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600" b="1" dirty="0" smtClean="0">
                <a:solidFill>
                  <a:schemeClr val="tx2">
                    <a:lumMod val="75000"/>
                  </a:schemeClr>
                </a:solidFill>
              </a:rPr>
              <a:t>სპორტის </a:t>
            </a:r>
            <a:r>
              <a:rPr lang="ka-GE" sz="1600" b="1" dirty="0">
                <a:solidFill>
                  <a:schemeClr val="tx2">
                    <a:lumMod val="75000"/>
                  </a:schemeClr>
                </a:solidFill>
              </a:rPr>
              <a:t>სფეროს ხელშეწყობის </a:t>
            </a:r>
            <a:r>
              <a:rPr lang="ka-GE" sz="1600" b="1" dirty="0" smtClean="0">
                <a:solidFill>
                  <a:schemeClr val="tx2">
                    <a:lumMod val="75000"/>
                  </a:schemeClr>
                </a:solidFill>
              </a:rPr>
              <a:t>პროგრამა ითვალისწინებს</a:t>
            </a:r>
            <a:r>
              <a:rPr lang="en-US" sz="1600" b="1" dirty="0" smtClean="0">
                <a:solidFill>
                  <a:schemeClr val="tx2">
                    <a:lumMod val="75000"/>
                  </a:schemeClr>
                </a:solidFill>
              </a:rPr>
              <a:t>:</a:t>
            </a:r>
            <a:endParaRPr lang="ka-GE" sz="16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endParaRPr lang="en-US" b="1" dirty="0" smtClean="0">
              <a:solidFill>
                <a:srgbClr val="0070C0"/>
              </a:solidFill>
            </a:endParaRPr>
          </a:p>
          <a:p>
            <a:pPr marL="285750" indent="-285750">
              <a:buFont typeface="Wingdings" pitchFamily="2" charset="2"/>
              <a:buChar char="v"/>
            </a:pPr>
            <a:r>
              <a:rPr lang="ka-GE" sz="1600" dirty="0" smtClean="0"/>
              <a:t>მნიშვნელოვანი </a:t>
            </a:r>
            <a:r>
              <a:rPr lang="ka-GE" sz="1600" dirty="0"/>
              <a:t>ღონისძიებების </a:t>
            </a:r>
            <a:r>
              <a:rPr lang="ka-GE" sz="1600" dirty="0" smtClean="0"/>
              <a:t>დაფინანსებას</a:t>
            </a:r>
            <a:r>
              <a:rPr lang="en-US" sz="1600" dirty="0" smtClean="0"/>
              <a:t>;</a:t>
            </a:r>
            <a:endParaRPr lang="ka-GE" sz="1600" dirty="0"/>
          </a:p>
          <a:p>
            <a:pPr marL="285750" indent="-285750">
              <a:buFont typeface="Wingdings" pitchFamily="2" charset="2"/>
              <a:buChar char="v"/>
            </a:pPr>
            <a:r>
              <a:rPr lang="ka-GE" sz="1600" dirty="0"/>
              <a:t>სპორტის ცალკეულ სახეობებში მიღწეული წარმატებებისათვის სპორტსმენთა და </a:t>
            </a:r>
            <a:r>
              <a:rPr lang="ka-GE" sz="1600" dirty="0" smtClean="0"/>
              <a:t>მწვრთნელთა მატერიალურ წახალისებას;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ka-GE" sz="1600" dirty="0" smtClean="0"/>
              <a:t>აჭარაში </a:t>
            </a:r>
            <a:r>
              <a:rPr lang="ka-GE" sz="1600" dirty="0"/>
              <a:t>გუნდური სახეობების </a:t>
            </a:r>
            <a:r>
              <a:rPr lang="ka-GE" sz="1600" dirty="0" smtClean="0"/>
              <a:t>განვითარებას;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ka-GE" sz="1600" dirty="0" smtClean="0"/>
              <a:t>საპენსიო </a:t>
            </a:r>
            <a:r>
              <a:rPr lang="ka-GE" sz="1600" dirty="0"/>
              <a:t>ასაკის, ოლიმპიური თამაშების, მსოფლიოს და </a:t>
            </a:r>
            <a:r>
              <a:rPr lang="ka-GE" sz="1600" dirty="0" smtClean="0"/>
              <a:t>ევროპის</a:t>
            </a:r>
          </a:p>
          <a:p>
            <a:r>
              <a:rPr lang="ka-GE" sz="1600" dirty="0" smtClean="0"/>
              <a:t>     ჩემპიონების</a:t>
            </a:r>
            <a:r>
              <a:rPr lang="ka-GE" sz="1600" dirty="0"/>
              <a:t>, </a:t>
            </a:r>
            <a:r>
              <a:rPr lang="ka-GE" sz="1600" dirty="0" smtClean="0"/>
              <a:t>პრიზიორების</a:t>
            </a:r>
            <a:r>
              <a:rPr lang="ka-GE" sz="1600" dirty="0"/>
              <a:t>, სპორტის დამსახურებული მუშაკების, </a:t>
            </a:r>
            <a:r>
              <a:rPr lang="ka-GE" sz="1600" dirty="0" smtClean="0"/>
              <a:t>     </a:t>
            </a:r>
          </a:p>
          <a:p>
            <a:r>
              <a:rPr lang="ka-GE" sz="1600" dirty="0"/>
              <a:t> </a:t>
            </a:r>
            <a:r>
              <a:rPr lang="ka-GE" sz="1600" dirty="0" smtClean="0"/>
              <a:t>    მოღვაწეებისა და მწვრთნელების </a:t>
            </a:r>
            <a:r>
              <a:rPr lang="ka-GE" sz="1600" dirty="0"/>
              <a:t>სოციალურად </a:t>
            </a:r>
            <a:r>
              <a:rPr lang="ka-GE" sz="1600" dirty="0" smtClean="0"/>
              <a:t>უზრუნველყოფას; 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ka-GE" sz="1600" dirty="0" smtClean="0"/>
              <a:t>თბილისში </a:t>
            </a:r>
            <a:r>
              <a:rPr lang="ka-GE" sz="1600" dirty="0"/>
              <a:t>გასამართ ახალგაზრდულ ოლიმპიურ ფესტივალიში  „თბილისი - 2015“ </a:t>
            </a:r>
            <a:r>
              <a:rPr lang="ka-GE" sz="1600" dirty="0" smtClean="0"/>
              <a:t> სპორტსმენთა </a:t>
            </a:r>
            <a:r>
              <a:rPr lang="ka-GE" sz="1600" dirty="0"/>
              <a:t>მოსახვედრად შეკრებებისა და სპარინგ მატჩების ჩატარებას. </a:t>
            </a:r>
            <a:endParaRPr lang="ka-GE" sz="1600" dirty="0" smtClean="0"/>
          </a:p>
          <a:p>
            <a:pPr marL="285750" indent="-285750">
              <a:buFont typeface="Wingdings" pitchFamily="2" charset="2"/>
              <a:buChar char="v"/>
            </a:pPr>
            <a:r>
              <a:rPr lang="ka-GE" sz="1600" dirty="0" smtClean="0"/>
              <a:t>სპორტის </a:t>
            </a:r>
            <a:r>
              <a:rPr lang="ka-GE" sz="1600" dirty="0"/>
              <a:t>რვა სახეობაში  (ძიუდო, ჭიდაობა, ჩოგბურთი, მაგიდის ჩოგბურთი, ბილიარდი, საპლაჟო ფეხბურთი, მეკლდეურობა და ტანვარჯიში) </a:t>
            </a:r>
            <a:r>
              <a:rPr lang="ka-GE" sz="1600" dirty="0" smtClean="0"/>
              <a:t>სპორტული ინვენტარის შეძენას. </a:t>
            </a:r>
          </a:p>
        </p:txBody>
      </p:sp>
      <p:pic>
        <p:nvPicPr>
          <p:cNvPr id="11" name="Picture 3" descr="\\TEMURI-ПК\Users\Public\logodepartament2pn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71710"/>
            <a:ext cx="781541" cy="765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4495800" y="6248400"/>
            <a:ext cx="47312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chemeClr val="tx2"/>
                </a:solidFill>
              </a:rPr>
              <a:t>www.moecs.ge       www.dsy.gov.ge</a:t>
            </a:r>
            <a:endParaRPr lang="ru-RU" sz="2000" dirty="0"/>
          </a:p>
        </p:txBody>
      </p:sp>
      <p:pic>
        <p:nvPicPr>
          <p:cNvPr id="39938" name="Picture 2" descr="http://www.cci.ge/photos/files/%E1%83%A1%E1%83%9E%E1%83%9D%E1%83%A0%E1%83%A2%E1%83%98/tbilisi-2015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000" y="5181600"/>
            <a:ext cx="2188752" cy="1247002"/>
          </a:xfrm>
          <a:prstGeom prst="rect">
            <a:avLst/>
          </a:prstGeom>
          <a:noFill/>
        </p:spPr>
      </p:pic>
      <p:pic>
        <p:nvPicPr>
          <p:cNvPr id="39940" name="Picture 4" descr="http://www.aurorasentinel.com/asuplads/BasketballStockImag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96200" y="4800600"/>
            <a:ext cx="895350" cy="918912"/>
          </a:xfrm>
          <a:prstGeom prst="rect">
            <a:avLst/>
          </a:prstGeom>
          <a:noFill/>
        </p:spPr>
      </p:pic>
      <p:pic>
        <p:nvPicPr>
          <p:cNvPr id="39942" name="Picture 6" descr="http://barrettsgovernmentclass.weebly.com/uploads/9/2/6/8/9268893/238238_orig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38600" y="5257800"/>
            <a:ext cx="1362075" cy="80842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987355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Прямоугольник 6"/>
          <p:cNvSpPr>
            <a:spLocks noChangeArrowheads="1"/>
          </p:cNvSpPr>
          <p:nvPr/>
        </p:nvSpPr>
        <p:spPr bwMode="auto">
          <a:xfrm>
            <a:off x="357188" y="500063"/>
            <a:ext cx="77867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ka-GE" sz="2000" b="1" dirty="0" smtClean="0">
                <a:solidFill>
                  <a:schemeClr val="tx2"/>
                </a:solidFill>
              </a:rPr>
              <a:t>სპორტისა </a:t>
            </a:r>
            <a:r>
              <a:rPr lang="ka-GE" sz="2000" b="1" dirty="0">
                <a:solidFill>
                  <a:schemeClr val="tx2"/>
                </a:solidFill>
              </a:rPr>
              <a:t>და ახალგაზრდობის საქმეთა </a:t>
            </a:r>
            <a:r>
              <a:rPr lang="ka-GE" sz="2000" b="1" dirty="0" smtClean="0">
                <a:solidFill>
                  <a:schemeClr val="tx2"/>
                </a:solidFill>
              </a:rPr>
              <a:t>დეპარტამენტი</a:t>
            </a:r>
            <a:endParaRPr lang="ru-RU" sz="2000" dirty="0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V="1">
            <a:off x="285750" y="357188"/>
            <a:ext cx="4143375" cy="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>
            <a:off x="0" y="642938"/>
            <a:ext cx="571500" cy="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8"/>
          <p:cNvCxnSpPr/>
          <p:nvPr/>
        </p:nvCxnSpPr>
        <p:spPr>
          <a:xfrm flipV="1">
            <a:off x="4500561" y="6714341"/>
            <a:ext cx="4500565" cy="2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8750334" y="6464326"/>
            <a:ext cx="500851" cy="792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990600" y="1230868"/>
            <a:ext cx="655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dirty="0" smtClean="0">
                <a:solidFill>
                  <a:schemeClr val="tx2">
                    <a:lumMod val="75000"/>
                  </a:schemeClr>
                </a:solidFill>
              </a:rPr>
              <a:t>ქვეპროგრამა - სპორტული ღონისძიებები (1 200000 ლარი)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7437" y="1907500"/>
            <a:ext cx="9129963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itchFamily="2" charset="2"/>
              <a:buChar char="Ø"/>
            </a:pPr>
            <a:r>
              <a:rPr lang="ka-GE" sz="1600" dirty="0" smtClean="0"/>
              <a:t>აჭარაში ჩასატარებელი მნიშვნელოვანი </a:t>
            </a:r>
            <a:r>
              <a:rPr lang="ka-GE" sz="1600" dirty="0"/>
              <a:t>ღონისძიებების </a:t>
            </a:r>
            <a:r>
              <a:rPr lang="ka-GE" sz="1600" dirty="0" smtClean="0"/>
              <a:t>დაფინანსება;</a:t>
            </a:r>
          </a:p>
          <a:p>
            <a:pPr algn="just"/>
            <a:r>
              <a:rPr lang="ka-GE" sz="1600" dirty="0" smtClean="0"/>
              <a:t> </a:t>
            </a:r>
          </a:p>
          <a:p>
            <a:pPr marL="285750" indent="-285750" algn="just">
              <a:buFont typeface="Wingdings" pitchFamily="2" charset="2"/>
              <a:buChar char="Ø"/>
            </a:pPr>
            <a:r>
              <a:rPr lang="ka-GE" sz="1600" dirty="0" smtClean="0"/>
              <a:t>აჭარის ნაკრების წევრებისა და მწვრთნელების გასვლით </a:t>
            </a:r>
          </a:p>
          <a:p>
            <a:pPr algn="just"/>
            <a:r>
              <a:rPr lang="ka-GE" sz="1600" dirty="0"/>
              <a:t> </a:t>
            </a:r>
            <a:r>
              <a:rPr lang="ka-GE" sz="1600" dirty="0" smtClean="0"/>
              <a:t>    ღონისძიებებში მონაწილეობა;</a:t>
            </a:r>
          </a:p>
          <a:p>
            <a:pPr algn="just"/>
            <a:endParaRPr lang="ka-GE" sz="1600" dirty="0" smtClean="0"/>
          </a:p>
          <a:p>
            <a:pPr marL="285750" indent="-285750" algn="just">
              <a:buFont typeface="Wingdings" pitchFamily="2" charset="2"/>
              <a:buChar char="Ø"/>
            </a:pPr>
            <a:r>
              <a:rPr lang="ka-GE" sz="1600" dirty="0" smtClean="0"/>
              <a:t>აჭარაში </a:t>
            </a:r>
            <a:r>
              <a:rPr lang="ka-GE" sz="1600" dirty="0"/>
              <a:t>მოქმედი </a:t>
            </a:r>
            <a:r>
              <a:rPr lang="ka-GE" sz="1600" dirty="0" smtClean="0"/>
              <a:t>33 </a:t>
            </a:r>
            <a:r>
              <a:rPr lang="ka-GE" sz="1600" dirty="0"/>
              <a:t>სპორტული </a:t>
            </a:r>
            <a:r>
              <a:rPr lang="ka-GE" sz="1600" dirty="0" smtClean="0"/>
              <a:t>ფედერაციის დაფინანსებას;</a:t>
            </a:r>
          </a:p>
          <a:p>
            <a:pPr marL="285750" indent="-285750" algn="just">
              <a:buFont typeface="Wingdings" pitchFamily="2" charset="2"/>
              <a:buChar char="Ø"/>
            </a:pPr>
            <a:endParaRPr lang="ka-GE" sz="1600" dirty="0" smtClean="0"/>
          </a:p>
          <a:p>
            <a:pPr marL="285750" indent="-285750" algn="just">
              <a:buFont typeface="Wingdings" pitchFamily="2" charset="2"/>
              <a:buChar char="Ø"/>
            </a:pPr>
            <a:r>
              <a:rPr lang="ka-GE" sz="1600" dirty="0" smtClean="0"/>
              <a:t> მწვრთნელთა და მსაჯთა გადამზადება;</a:t>
            </a:r>
          </a:p>
          <a:p>
            <a:pPr algn="just"/>
            <a:endParaRPr lang="ka-GE" sz="1600" dirty="0" smtClean="0"/>
          </a:p>
          <a:p>
            <a:pPr marL="285750" indent="-285750" algn="just">
              <a:buFont typeface="Wingdings" pitchFamily="2" charset="2"/>
              <a:buChar char="Ø"/>
            </a:pPr>
            <a:r>
              <a:rPr lang="ka-GE" sz="1600" dirty="0" smtClean="0"/>
              <a:t>წლის საუკეთესო სპორტსმენების, მწვრთნელების, ფედერაციებისა</a:t>
            </a:r>
          </a:p>
          <a:p>
            <a:pPr algn="just"/>
            <a:r>
              <a:rPr lang="ka-GE" sz="1600" dirty="0"/>
              <a:t> </a:t>
            </a:r>
            <a:r>
              <a:rPr lang="ka-GE" sz="1600" dirty="0" smtClean="0"/>
              <a:t>   და ჟურნალისტების დაჯილდოება.</a:t>
            </a:r>
            <a:endParaRPr lang="en-US" sz="1600" dirty="0" smtClean="0"/>
          </a:p>
        </p:txBody>
      </p:sp>
      <p:pic>
        <p:nvPicPr>
          <p:cNvPr id="11" name="Picture 3" descr="\\TEMURI-ПК\Users\Public\logodepartament2pn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71710"/>
            <a:ext cx="781541" cy="765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4488996" y="6229290"/>
            <a:ext cx="53408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chemeClr val="tx2"/>
                </a:solidFill>
              </a:rPr>
              <a:t>www.moecs.ge       www.dsy.gov.ge</a:t>
            </a:r>
            <a:endParaRPr lang="ru-RU" sz="2000" dirty="0"/>
          </a:p>
        </p:txBody>
      </p:sp>
      <p:pic>
        <p:nvPicPr>
          <p:cNvPr id="37890" name="Picture 2" descr="D:\documents\Desktop\voley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4043" y="5381005"/>
            <a:ext cx="1869557" cy="1295400"/>
          </a:xfrm>
          <a:prstGeom prst="rect">
            <a:avLst/>
          </a:prstGeom>
          <a:noFill/>
        </p:spPr>
      </p:pic>
      <p:pic>
        <p:nvPicPr>
          <p:cNvPr id="37891" name="Picture 3" descr="D:\documents\Desktop\foot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01851" y="5381005"/>
            <a:ext cx="1648693" cy="12954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987355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Прямоугольник 6"/>
          <p:cNvSpPr>
            <a:spLocks noChangeArrowheads="1"/>
          </p:cNvSpPr>
          <p:nvPr/>
        </p:nvSpPr>
        <p:spPr bwMode="auto">
          <a:xfrm>
            <a:off x="357188" y="500063"/>
            <a:ext cx="77867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ka-GE" sz="2000" b="1" dirty="0" smtClean="0">
                <a:solidFill>
                  <a:schemeClr val="tx2"/>
                </a:solidFill>
              </a:rPr>
              <a:t>სპორტისა </a:t>
            </a:r>
            <a:r>
              <a:rPr lang="ka-GE" sz="2000" b="1" dirty="0">
                <a:solidFill>
                  <a:schemeClr val="tx2"/>
                </a:solidFill>
              </a:rPr>
              <a:t>და ახალგაზრდობის საქმეთა </a:t>
            </a:r>
            <a:r>
              <a:rPr lang="ka-GE" sz="2000" b="1" dirty="0" smtClean="0">
                <a:solidFill>
                  <a:schemeClr val="tx2"/>
                </a:solidFill>
              </a:rPr>
              <a:t>დეპარტამენტი</a:t>
            </a:r>
            <a:endParaRPr lang="ru-RU" sz="2000" dirty="0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V="1">
            <a:off x="285750" y="357188"/>
            <a:ext cx="4143375" cy="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>
            <a:off x="0" y="642938"/>
            <a:ext cx="571500" cy="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8"/>
          <p:cNvCxnSpPr/>
          <p:nvPr/>
        </p:nvCxnSpPr>
        <p:spPr>
          <a:xfrm flipV="1">
            <a:off x="4500561" y="6714341"/>
            <a:ext cx="4500565" cy="2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8750334" y="6464326"/>
            <a:ext cx="500851" cy="792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1066800" y="1524000"/>
            <a:ext cx="73783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600" dirty="0" smtClean="0">
                <a:solidFill>
                  <a:schemeClr val="tx2">
                    <a:lumMod val="75000"/>
                  </a:schemeClr>
                </a:solidFill>
              </a:rPr>
              <a:t>ქვეპროგრამა - აჭარის </a:t>
            </a:r>
            <a:r>
              <a:rPr lang="ka-GE" sz="1600" dirty="0">
                <a:solidFill>
                  <a:schemeClr val="tx2">
                    <a:lumMod val="75000"/>
                  </a:schemeClr>
                </a:solidFill>
              </a:rPr>
              <a:t>ნაკრები გუნდების წევრთა, მთავარ და </a:t>
            </a:r>
            <a:r>
              <a:rPr lang="ka-GE" sz="1600" dirty="0" smtClean="0">
                <a:solidFill>
                  <a:schemeClr val="tx2">
                    <a:lumMod val="75000"/>
                  </a:schemeClr>
                </a:solidFill>
              </a:rPr>
              <a:t>პირად</a:t>
            </a:r>
          </a:p>
          <a:p>
            <a:r>
              <a:rPr lang="ka-GE" sz="16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ka-GE" sz="1600" dirty="0">
                <a:solidFill>
                  <a:schemeClr val="tx2">
                    <a:lumMod val="75000"/>
                  </a:schemeClr>
                </a:solidFill>
              </a:rPr>
              <a:t>მწვრთნელთა მიერ მიღწეული განსაკუთრებული წარმატებების </a:t>
            </a:r>
            <a:endParaRPr lang="ka-GE" sz="1600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ka-GE" sz="1600" dirty="0" smtClean="0">
                <a:solidFill>
                  <a:schemeClr val="tx2">
                    <a:lumMod val="75000"/>
                  </a:schemeClr>
                </a:solidFill>
              </a:rPr>
              <a:t>წასახალისებლად ერთჯერადი </a:t>
            </a:r>
            <a:r>
              <a:rPr lang="ka-GE" sz="1600" dirty="0">
                <a:solidFill>
                  <a:schemeClr val="tx2">
                    <a:lumMod val="75000"/>
                  </a:schemeClr>
                </a:solidFill>
              </a:rPr>
              <a:t>ფულადი </a:t>
            </a:r>
            <a:r>
              <a:rPr lang="ka-GE" sz="1600" dirty="0" smtClean="0">
                <a:solidFill>
                  <a:schemeClr val="tx2">
                    <a:lumMod val="75000"/>
                  </a:schemeClr>
                </a:solidFill>
              </a:rPr>
              <a:t>ჯილდოები (3 50 000 ლარი)</a:t>
            </a:r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62000" y="2707719"/>
            <a:ext cx="7903126" cy="20928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ka-GE" sz="1600" dirty="0" smtClean="0"/>
              <a:t>სპორტის </a:t>
            </a:r>
            <a:r>
              <a:rPr lang="ka-GE" sz="1600" dirty="0"/>
              <a:t>ცალკეულ სახეობებში </a:t>
            </a:r>
            <a:r>
              <a:rPr lang="ka-GE" sz="1600" dirty="0" smtClean="0"/>
              <a:t>მიღწეული წარმატებებისათვის </a:t>
            </a:r>
            <a:r>
              <a:rPr lang="ka-GE" sz="1600" dirty="0"/>
              <a:t>სპორტსმენთა </a:t>
            </a:r>
            <a:endParaRPr lang="ka-GE" sz="1600" dirty="0" smtClean="0"/>
          </a:p>
          <a:p>
            <a:r>
              <a:rPr lang="ka-GE" sz="1600" dirty="0" smtClean="0"/>
              <a:t>    და </a:t>
            </a:r>
            <a:r>
              <a:rPr lang="ka-GE" sz="1600" dirty="0"/>
              <a:t>მწვრთნელთა მატერიალური </a:t>
            </a:r>
            <a:r>
              <a:rPr lang="ka-GE" sz="1600" dirty="0" smtClean="0"/>
              <a:t>წახალისება;</a:t>
            </a:r>
          </a:p>
          <a:p>
            <a:endParaRPr lang="ka-GE" sz="1600" dirty="0" smtClean="0"/>
          </a:p>
          <a:p>
            <a:pPr marL="285750" indent="-285750">
              <a:buFont typeface="Wingdings" pitchFamily="2" charset="2"/>
              <a:buChar char="§"/>
            </a:pPr>
            <a:r>
              <a:rPr lang="ka-GE" sz="1600" dirty="0" smtClean="0"/>
              <a:t>აჭარის </a:t>
            </a:r>
            <a:r>
              <a:rPr lang="ka-GE" sz="1600" dirty="0"/>
              <a:t>ავტონომიური რესპუბლიკის წამყვან სპორტსმენთა და </a:t>
            </a:r>
            <a:r>
              <a:rPr lang="ka-GE" sz="1600" dirty="0" smtClean="0"/>
              <a:t>მწვრთნელთა</a:t>
            </a:r>
          </a:p>
          <a:p>
            <a:r>
              <a:rPr lang="ka-GE" sz="1600" dirty="0" smtClean="0"/>
              <a:t>    ცხოვრების </a:t>
            </a:r>
            <a:r>
              <a:rPr lang="ka-GE" sz="1600" dirty="0"/>
              <a:t>ეკონომიური და სოციალური პირობების </a:t>
            </a:r>
            <a:r>
              <a:rPr lang="ka-GE" sz="1600" dirty="0" smtClean="0"/>
              <a:t>გაუმჯობესება;</a:t>
            </a:r>
          </a:p>
          <a:p>
            <a:endParaRPr lang="ka-GE" sz="1600" dirty="0" smtClean="0"/>
          </a:p>
          <a:p>
            <a:pPr marL="285750" indent="-285750">
              <a:buFont typeface="Wingdings" pitchFamily="2" charset="2"/>
              <a:buChar char="§"/>
            </a:pPr>
            <a:r>
              <a:rPr lang="ka-GE" sz="1600" dirty="0" smtClean="0"/>
              <a:t>სპორტის სახეობების </a:t>
            </a:r>
            <a:r>
              <a:rPr lang="ka-GE" sz="1600" dirty="0"/>
              <a:t>მიხედვით ნაკრები გუნდების წევრთა, მთავარ და პირად </a:t>
            </a:r>
            <a:endParaRPr lang="ka-GE" sz="1600" dirty="0" smtClean="0"/>
          </a:p>
          <a:p>
            <a:r>
              <a:rPr lang="ka-GE" sz="1600" dirty="0" smtClean="0"/>
              <a:t>    მწვრთნელთა შორის </a:t>
            </a:r>
            <a:r>
              <a:rPr lang="ka-GE" sz="1600" dirty="0"/>
              <a:t>კონკურენციის გაზრდა. </a:t>
            </a:r>
            <a:endParaRPr lang="ka-GE" sz="1600" dirty="0" smtClean="0"/>
          </a:p>
        </p:txBody>
      </p:sp>
      <p:pic>
        <p:nvPicPr>
          <p:cNvPr id="11" name="Picture 3" descr="\\TEMURI-ПК\Users\Public\logodepartament2pn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71710"/>
            <a:ext cx="781541" cy="765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4488996" y="6229290"/>
            <a:ext cx="53408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chemeClr val="tx2"/>
                </a:solidFill>
              </a:rPr>
              <a:t>www.moecs.ge       www.dsy.gov.ge</a:t>
            </a:r>
            <a:endParaRPr lang="ru-RU" sz="2000" dirty="0"/>
          </a:p>
        </p:txBody>
      </p:sp>
      <p:pic>
        <p:nvPicPr>
          <p:cNvPr id="35842" name="Picture 2" descr="http://www.profitguide.com/wp-content/uploads/2013/03/Budget-folder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47750" y="5105400"/>
            <a:ext cx="2381250" cy="1587500"/>
          </a:xfrm>
          <a:prstGeom prst="rect">
            <a:avLst/>
          </a:prstGeom>
          <a:noFill/>
        </p:spPr>
      </p:pic>
      <p:pic>
        <p:nvPicPr>
          <p:cNvPr id="35844" name="Picture 4" descr="http://upload.wikimedia.org/wikipedia/commons/2/2b/Lari_banknotes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6399894">
            <a:off x="6126044" y="4365057"/>
            <a:ext cx="1245326" cy="208295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987355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Прямоугольник 6"/>
          <p:cNvSpPr>
            <a:spLocks noChangeArrowheads="1"/>
          </p:cNvSpPr>
          <p:nvPr/>
        </p:nvSpPr>
        <p:spPr bwMode="auto">
          <a:xfrm>
            <a:off x="357188" y="500063"/>
            <a:ext cx="77867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ka-GE" sz="2000" b="1" dirty="0" smtClean="0">
                <a:solidFill>
                  <a:schemeClr val="tx2"/>
                </a:solidFill>
              </a:rPr>
              <a:t>სპორტისა </a:t>
            </a:r>
            <a:r>
              <a:rPr lang="ka-GE" sz="2000" b="1" dirty="0">
                <a:solidFill>
                  <a:schemeClr val="tx2"/>
                </a:solidFill>
              </a:rPr>
              <a:t>და ახალგაზრდობის საქმეთა </a:t>
            </a:r>
            <a:r>
              <a:rPr lang="ka-GE" sz="2000" b="1" dirty="0" smtClean="0">
                <a:solidFill>
                  <a:schemeClr val="tx2"/>
                </a:solidFill>
              </a:rPr>
              <a:t>დეპარტამენტი</a:t>
            </a:r>
            <a:endParaRPr lang="ru-RU" sz="2000" dirty="0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V="1">
            <a:off x="285750" y="357188"/>
            <a:ext cx="4143375" cy="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>
            <a:off x="0" y="642938"/>
            <a:ext cx="571500" cy="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8"/>
          <p:cNvCxnSpPr/>
          <p:nvPr/>
        </p:nvCxnSpPr>
        <p:spPr>
          <a:xfrm flipV="1">
            <a:off x="4500561" y="6714341"/>
            <a:ext cx="4500565" cy="2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8750334" y="6464326"/>
            <a:ext cx="500851" cy="792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228600" y="1715869"/>
            <a:ext cx="883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a-GE" dirty="0" smtClean="0">
                <a:solidFill>
                  <a:schemeClr val="tx2">
                    <a:lumMod val="75000"/>
                  </a:schemeClr>
                </a:solidFill>
              </a:rPr>
              <a:t>ქვეპროგრამა - სათამაშო </a:t>
            </a:r>
            <a:r>
              <a:rPr lang="ka-GE" dirty="0">
                <a:solidFill>
                  <a:schemeClr val="tx2">
                    <a:lumMod val="75000"/>
                  </a:schemeClr>
                </a:solidFill>
              </a:rPr>
              <a:t>სახეობათა განვითარების </a:t>
            </a:r>
            <a:r>
              <a:rPr lang="ka-GE" dirty="0" smtClean="0">
                <a:solidFill>
                  <a:schemeClr val="tx2">
                    <a:lumMod val="75000"/>
                  </a:schemeClr>
                </a:solidFill>
              </a:rPr>
              <a:t>ხელშეწყობა (</a:t>
            </a:r>
            <a:r>
              <a:rPr lang="ka-GE" dirty="0">
                <a:solidFill>
                  <a:schemeClr val="tx2">
                    <a:lumMod val="75000"/>
                  </a:schemeClr>
                </a:solidFill>
              </a:rPr>
              <a:t>461 </a:t>
            </a:r>
            <a:r>
              <a:rPr lang="ka-GE" dirty="0" smtClean="0">
                <a:solidFill>
                  <a:schemeClr val="tx2">
                    <a:lumMod val="75000"/>
                  </a:schemeClr>
                </a:solidFill>
              </a:rPr>
              <a:t>000 ლარი)</a:t>
            </a:r>
            <a:endParaRPr lang="ru-RU" dirty="0">
              <a:solidFill>
                <a:schemeClr val="tx2">
                  <a:lumMod val="75000"/>
                </a:schemeClr>
              </a:solidFill>
              <a:latin typeface="Sylfaen"/>
            </a:endParaRPr>
          </a:p>
          <a:p>
            <a:pPr algn="ctr"/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6270" y="2414587"/>
            <a:ext cx="8677730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ka-GE" sz="1600" dirty="0" smtClean="0"/>
              <a:t>180 მონაწილესთვის სასწავლო-საწვრთნო შეკრებების ჩატარება;</a:t>
            </a:r>
          </a:p>
          <a:p>
            <a:pPr marL="285750" indent="-285750">
              <a:buFont typeface="Wingdings" pitchFamily="2" charset="2"/>
              <a:buChar char="v"/>
            </a:pPr>
            <a:endParaRPr lang="ka-GE" sz="1600" dirty="0" smtClean="0"/>
          </a:p>
          <a:p>
            <a:pPr marL="285750" indent="-285750">
              <a:buFont typeface="Wingdings" pitchFamily="2" charset="2"/>
              <a:buChar char="v"/>
            </a:pPr>
            <a:r>
              <a:rPr lang="ka-GE" sz="1600" dirty="0"/>
              <a:t>180 მონაწილესთვის  </a:t>
            </a:r>
            <a:r>
              <a:rPr lang="ka-GE" sz="1600" dirty="0" smtClean="0"/>
              <a:t>გასვლითი სამატჩო შეხვედრების ჩატარება;</a:t>
            </a:r>
          </a:p>
          <a:p>
            <a:endParaRPr lang="ka-GE" sz="1600" dirty="0" smtClean="0"/>
          </a:p>
          <a:p>
            <a:pPr marL="285750" indent="-285750">
              <a:buFont typeface="Wingdings" pitchFamily="2" charset="2"/>
              <a:buChar char="v"/>
            </a:pPr>
            <a:r>
              <a:rPr lang="ka-GE" sz="1600" dirty="0" smtClean="0"/>
              <a:t>12 მწვრთნელის ხელფასებით  უზრუნველყოფა;</a:t>
            </a:r>
          </a:p>
          <a:p>
            <a:pPr marL="285750" indent="-285750">
              <a:buFont typeface="Wingdings" pitchFamily="2" charset="2"/>
              <a:buChar char="v"/>
            </a:pPr>
            <a:endParaRPr lang="ka-GE" sz="1600" dirty="0"/>
          </a:p>
          <a:p>
            <a:pPr marL="285750" indent="-285750">
              <a:buFont typeface="Wingdings" pitchFamily="2" charset="2"/>
              <a:buChar char="v"/>
            </a:pPr>
            <a:r>
              <a:rPr lang="ka-GE" sz="1600" dirty="0" smtClean="0"/>
              <a:t>7 კოორდინატორის </a:t>
            </a:r>
            <a:r>
              <a:rPr lang="ka-GE" sz="1600" dirty="0"/>
              <a:t>ხელფასებით  </a:t>
            </a:r>
            <a:r>
              <a:rPr lang="ka-GE" sz="1600" dirty="0" smtClean="0"/>
              <a:t>უზრუნველყოფა.</a:t>
            </a:r>
            <a:endParaRPr lang="ka-GE" sz="1600" dirty="0"/>
          </a:p>
          <a:p>
            <a:endParaRPr lang="ka-GE" b="1" dirty="0" smtClean="0">
              <a:solidFill>
                <a:srgbClr val="0070C0"/>
              </a:solidFill>
            </a:endParaRPr>
          </a:p>
          <a:p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11" name="Picture 3" descr="\\TEMURI-ПК\Users\Public\logodepartament2pn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71710"/>
            <a:ext cx="781541" cy="765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4488996" y="6229290"/>
            <a:ext cx="53408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chemeClr val="tx2"/>
                </a:solidFill>
              </a:rPr>
              <a:t>www.moecs.ge       www.dsy.gov.ge</a:t>
            </a:r>
            <a:endParaRPr lang="ru-RU" sz="2000" dirty="0"/>
          </a:p>
        </p:txBody>
      </p:sp>
      <p:pic>
        <p:nvPicPr>
          <p:cNvPr id="13" name="Picture 3" descr="\\TEMURI-ПК\Users\Public\logodepartament2pn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4800600"/>
            <a:ext cx="1066800" cy="1044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2" name="Picture 2" descr="https://encrypted-tbn3.gstatic.com/images?q=tbn:ANd9GcQl0CuGtEKVvna-iRpoQ1auESNIV34zT4Jq6i3Xeviu7vOq2WdvjQ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91200" y="4038600"/>
            <a:ext cx="2686050" cy="17049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987355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Прямоугольник 6"/>
          <p:cNvSpPr>
            <a:spLocks noChangeArrowheads="1"/>
          </p:cNvSpPr>
          <p:nvPr/>
        </p:nvSpPr>
        <p:spPr bwMode="auto">
          <a:xfrm>
            <a:off x="357188" y="500063"/>
            <a:ext cx="77867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ka-GE" sz="2000" b="1" dirty="0" smtClean="0">
                <a:solidFill>
                  <a:schemeClr val="tx2"/>
                </a:solidFill>
              </a:rPr>
              <a:t>სპორტისა </a:t>
            </a:r>
            <a:r>
              <a:rPr lang="ka-GE" sz="2000" b="1" dirty="0">
                <a:solidFill>
                  <a:schemeClr val="tx2"/>
                </a:solidFill>
              </a:rPr>
              <a:t>და ახალგაზრდობის საქმეთა </a:t>
            </a:r>
            <a:r>
              <a:rPr lang="ka-GE" sz="2000" b="1" dirty="0" smtClean="0">
                <a:solidFill>
                  <a:schemeClr val="tx2"/>
                </a:solidFill>
              </a:rPr>
              <a:t>დეპარტამენტი</a:t>
            </a:r>
            <a:endParaRPr lang="ru-RU" sz="2000" dirty="0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V="1">
            <a:off x="285750" y="357188"/>
            <a:ext cx="4143375" cy="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>
            <a:off x="0" y="642938"/>
            <a:ext cx="571500" cy="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8"/>
          <p:cNvCxnSpPr/>
          <p:nvPr/>
        </p:nvCxnSpPr>
        <p:spPr>
          <a:xfrm flipV="1">
            <a:off x="4500561" y="6714341"/>
            <a:ext cx="4500565" cy="2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8750334" y="6464326"/>
            <a:ext cx="500851" cy="792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790605" y="1591270"/>
            <a:ext cx="735329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a-GE" dirty="0" smtClean="0">
                <a:solidFill>
                  <a:schemeClr val="tx2">
                    <a:lumMod val="75000"/>
                  </a:schemeClr>
                </a:solidFill>
              </a:rPr>
              <a:t>ქვეპროგრამა - მწვრთნელთა</a:t>
            </a:r>
            <a:r>
              <a:rPr lang="ka-GE" dirty="0">
                <a:solidFill>
                  <a:schemeClr val="tx2">
                    <a:lumMod val="75000"/>
                  </a:schemeClr>
                </a:solidFill>
              </a:rPr>
              <a:t>, მსაჯთა და სპორტსმენთა </a:t>
            </a:r>
            <a:r>
              <a:rPr lang="ka-GE" dirty="0" smtClean="0">
                <a:solidFill>
                  <a:schemeClr val="tx2">
                    <a:lumMod val="75000"/>
                  </a:schemeClr>
                </a:solidFill>
              </a:rPr>
              <a:t>სოციალური</a:t>
            </a:r>
          </a:p>
          <a:p>
            <a:pPr algn="ctr"/>
            <a:r>
              <a:rPr lang="ka-GE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ka-GE" dirty="0">
                <a:solidFill>
                  <a:schemeClr val="tx2">
                    <a:lumMod val="75000"/>
                  </a:schemeClr>
                </a:solidFill>
              </a:rPr>
              <a:t>მხარდაჭერა </a:t>
            </a:r>
            <a:r>
              <a:rPr lang="ka-GE" dirty="0" smtClean="0">
                <a:solidFill>
                  <a:schemeClr val="tx2">
                    <a:lumMod val="75000"/>
                  </a:schemeClr>
                </a:solidFill>
              </a:rPr>
              <a:t>და წახალისება (</a:t>
            </a:r>
            <a:r>
              <a:rPr lang="ka-GE" dirty="0">
                <a:solidFill>
                  <a:schemeClr val="tx2">
                    <a:lumMod val="75000"/>
                  </a:schemeClr>
                </a:solidFill>
              </a:rPr>
              <a:t>91 </a:t>
            </a:r>
            <a:r>
              <a:rPr lang="ka-GE" dirty="0" smtClean="0">
                <a:solidFill>
                  <a:schemeClr val="tx2">
                    <a:lumMod val="75000"/>
                  </a:schemeClr>
                </a:solidFill>
              </a:rPr>
              <a:t>000 ლარი)</a:t>
            </a:r>
            <a:endParaRPr lang="ru-RU" dirty="0">
              <a:solidFill>
                <a:schemeClr val="tx2">
                  <a:lumMod val="75000"/>
                </a:schemeClr>
              </a:solidFill>
              <a:latin typeface="Sylfaen"/>
            </a:endParaRPr>
          </a:p>
          <a:p>
            <a:pPr algn="ctr"/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8600" y="2503944"/>
            <a:ext cx="876553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itchFamily="2" charset="2"/>
              <a:buChar char="q"/>
            </a:pPr>
            <a:r>
              <a:rPr lang="ka-GE" sz="1400" dirty="0" smtClean="0"/>
              <a:t>31 საპენსიო </a:t>
            </a:r>
            <a:r>
              <a:rPr lang="ka-GE" sz="1400" dirty="0"/>
              <a:t>ასაკის, ოლიმპიური თამაშების, მსოფლიოს და ევროპის ჩემპიონებისა და პრიზიორებისთვის, სპორტის დამსახურებულ მუშაკთა, მოღვაწეთა და მწვრთნელთა ფინანსური </a:t>
            </a:r>
            <a:r>
              <a:rPr lang="ka-GE" sz="1400" dirty="0" smtClean="0"/>
              <a:t>მხარდაჭერა;</a:t>
            </a:r>
          </a:p>
          <a:p>
            <a:pPr algn="just"/>
            <a:endParaRPr lang="ka-GE" sz="1400" dirty="0" smtClean="0"/>
          </a:p>
          <a:p>
            <a:pPr marL="285750" indent="-285750" algn="just">
              <a:buFont typeface="Wingdings" pitchFamily="2" charset="2"/>
              <a:buChar char="q"/>
            </a:pPr>
            <a:r>
              <a:rPr lang="ka-GE" sz="1400" dirty="0"/>
              <a:t>საპენსიო და არასაპენსიო ასაკის   სპორტის მუშაკთა,   სპორტის  დამსახურებულ მუშაკთა, მოღვაწეთა და მწვრთნელთა იუბილეებისა და სხვა ღირსშესანიშნავი თარიღების  აღნიშვნასთან დაკავშირებით ერთჯერადი მატერიალური </a:t>
            </a:r>
            <a:r>
              <a:rPr lang="ka-GE" sz="1400" dirty="0" smtClean="0"/>
              <a:t>მხარდაჭერა;</a:t>
            </a:r>
          </a:p>
          <a:p>
            <a:pPr algn="just"/>
            <a:endParaRPr lang="ka-GE" sz="1400" dirty="0" smtClean="0"/>
          </a:p>
          <a:p>
            <a:pPr marL="285750" indent="-285750" algn="just">
              <a:buFont typeface="Wingdings" pitchFamily="2" charset="2"/>
              <a:buChar char="q"/>
            </a:pPr>
            <a:r>
              <a:rPr lang="ka-GE" sz="1400" dirty="0"/>
              <a:t>საპენსიო და არასაპენსიო ასაკის   სპორტის მუშაკთა,  სპორტის დამსახურებულ მუშაკთა, მოღვაწეთა და მწვრთნელთა გარდაცვალების შემთხვევაში ოჯახისათვის ერთჯერადი </a:t>
            </a:r>
            <a:r>
              <a:rPr lang="ka-GE" sz="1400" dirty="0" smtClean="0"/>
              <a:t>დახმარება.</a:t>
            </a:r>
            <a:endParaRPr lang="ka-GE" sz="1400" dirty="0"/>
          </a:p>
          <a:p>
            <a:pPr marL="285750" indent="-285750" algn="just">
              <a:buFont typeface="Wingdings" pitchFamily="2" charset="2"/>
              <a:buChar char="q"/>
            </a:pPr>
            <a:endParaRPr lang="ka-GE" sz="1400" b="1" dirty="0" smtClean="0">
              <a:solidFill>
                <a:srgbClr val="0070C0"/>
              </a:solidFill>
            </a:endParaRPr>
          </a:p>
          <a:p>
            <a:pPr algn="just"/>
            <a:endParaRPr lang="ru-RU" sz="1400" b="1" dirty="0">
              <a:solidFill>
                <a:srgbClr val="0070C0"/>
              </a:solidFill>
            </a:endParaRPr>
          </a:p>
        </p:txBody>
      </p:sp>
      <p:pic>
        <p:nvPicPr>
          <p:cNvPr id="11" name="Picture 3" descr="\\TEMURI-ПК\Users\Public\logodepartament2pn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71710"/>
            <a:ext cx="781541" cy="765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4488996" y="6229290"/>
            <a:ext cx="53408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chemeClr val="tx2"/>
                </a:solidFill>
              </a:rPr>
              <a:t>www.moecs.ge       www.dsy.gov.ge</a:t>
            </a:r>
            <a:endParaRPr lang="ru-RU" sz="2000" dirty="0"/>
          </a:p>
        </p:txBody>
      </p:sp>
      <p:pic>
        <p:nvPicPr>
          <p:cNvPr id="31746" name="Picture 2" descr="http://www.ldaottawa.com/wp-content/uploads/2012/06/support_cutouts_450_25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48400" y="4953000"/>
            <a:ext cx="1990725" cy="1119581"/>
          </a:xfrm>
          <a:prstGeom prst="rect">
            <a:avLst/>
          </a:prstGeom>
          <a:noFill/>
        </p:spPr>
      </p:pic>
      <p:pic>
        <p:nvPicPr>
          <p:cNvPr id="31748" name="Picture 4" descr="http://1.bp.blogspot.com/-jua-1c0acWE/UTH8GK6WnnI/AAAAAAAAAEI/HBGU4XH7hsk/s1600/Support_Group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38200" y="5166359"/>
            <a:ext cx="2019300" cy="1615441"/>
          </a:xfrm>
          <a:prstGeom prst="rect">
            <a:avLst/>
          </a:prstGeom>
          <a:noFill/>
        </p:spPr>
      </p:pic>
      <p:pic>
        <p:nvPicPr>
          <p:cNvPr id="31749" name="Picture 5" descr="D:\documents\Desktop\support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19862423">
            <a:off x="3427853" y="5071437"/>
            <a:ext cx="1398588" cy="130068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987355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M.Qatamadze\Desktop\загруженное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rightnessContrast bright="67000" contrast="-57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953000"/>
            <a:ext cx="3269343" cy="133889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2" name="Прямоугольник 6"/>
          <p:cNvSpPr>
            <a:spLocks noChangeArrowheads="1"/>
          </p:cNvSpPr>
          <p:nvPr/>
        </p:nvSpPr>
        <p:spPr bwMode="auto">
          <a:xfrm>
            <a:off x="357188" y="500063"/>
            <a:ext cx="77867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ka-GE" sz="2000" b="1" dirty="0" smtClean="0">
                <a:solidFill>
                  <a:schemeClr val="tx2"/>
                </a:solidFill>
              </a:rPr>
              <a:t>სპორტისა </a:t>
            </a:r>
            <a:r>
              <a:rPr lang="ka-GE" sz="2000" b="1" dirty="0">
                <a:solidFill>
                  <a:schemeClr val="tx2"/>
                </a:solidFill>
              </a:rPr>
              <a:t>და ახალგაზრდობის საქმეთა </a:t>
            </a:r>
            <a:r>
              <a:rPr lang="ka-GE" sz="2000" b="1" dirty="0" smtClean="0">
                <a:solidFill>
                  <a:schemeClr val="tx2"/>
                </a:solidFill>
              </a:rPr>
              <a:t>დეპარტამენტი</a:t>
            </a:r>
            <a:endParaRPr lang="ru-RU" sz="2000" dirty="0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V="1">
            <a:off x="285750" y="357188"/>
            <a:ext cx="4143375" cy="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>
            <a:off x="0" y="642938"/>
            <a:ext cx="571500" cy="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8"/>
          <p:cNvCxnSpPr/>
          <p:nvPr/>
        </p:nvCxnSpPr>
        <p:spPr>
          <a:xfrm flipV="1">
            <a:off x="4500561" y="6714341"/>
            <a:ext cx="4500565" cy="2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8750334" y="6464326"/>
            <a:ext cx="500851" cy="792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515547" y="1556792"/>
            <a:ext cx="76722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a-GE" dirty="0" smtClean="0">
                <a:solidFill>
                  <a:schemeClr val="tx2">
                    <a:lumMod val="75000"/>
                  </a:schemeClr>
                </a:solidFill>
              </a:rPr>
              <a:t>ქვეპროგრამა - აჭარის </a:t>
            </a:r>
            <a:r>
              <a:rPr lang="ka-GE" dirty="0">
                <a:solidFill>
                  <a:schemeClr val="tx2">
                    <a:lumMod val="75000"/>
                  </a:schemeClr>
                </a:solidFill>
              </a:rPr>
              <a:t>სპორტის სახეობათა ნაკრები გუნდების მზადება </a:t>
            </a:r>
            <a:endParaRPr lang="ka-GE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r>
              <a:rPr lang="ka-GE" dirty="0" smtClean="0">
                <a:solidFill>
                  <a:schemeClr val="tx2">
                    <a:lumMod val="75000"/>
                  </a:schemeClr>
                </a:solidFill>
              </a:rPr>
              <a:t>,,</a:t>
            </a:r>
            <a:r>
              <a:rPr lang="ka-GE" dirty="0">
                <a:solidFill>
                  <a:schemeClr val="tx2">
                    <a:lumMod val="75000"/>
                  </a:schemeClr>
                </a:solidFill>
              </a:rPr>
              <a:t>ახალგაზრდული ოლიმპიური ფესტივალი თბილისი – 2015”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1" name="Picture 3" descr="\\TEMURI-ПК\Users\Public\logodepartament2png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71710"/>
            <a:ext cx="781541" cy="765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4488996" y="6229290"/>
            <a:ext cx="53408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chemeClr val="tx2"/>
                </a:solidFill>
              </a:rPr>
              <a:t>www.moecs.ge       www.dsy.gov.ge</a:t>
            </a:r>
            <a:endParaRPr lang="ru-RU" sz="2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89086" y="2438400"/>
            <a:ext cx="802481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ka-GE" dirty="0" smtClean="0"/>
              <a:t>72 </a:t>
            </a:r>
            <a:r>
              <a:rPr lang="ka-GE" dirty="0"/>
              <a:t>მონაწილესთვის სასწავლო-საწვრთნო შეკრებების ჩატარება;</a:t>
            </a:r>
          </a:p>
          <a:p>
            <a:pPr marL="285750" indent="-285750">
              <a:buFont typeface="Wingdings" pitchFamily="2" charset="2"/>
              <a:buChar char="v"/>
            </a:pPr>
            <a:endParaRPr lang="ka-GE" dirty="0"/>
          </a:p>
          <a:p>
            <a:pPr marL="285750" indent="-285750">
              <a:buFont typeface="Wingdings" pitchFamily="2" charset="2"/>
              <a:buChar char="v"/>
            </a:pPr>
            <a:r>
              <a:rPr lang="ka-GE" dirty="0" smtClean="0"/>
              <a:t>72 </a:t>
            </a:r>
            <a:r>
              <a:rPr lang="ka-GE" dirty="0"/>
              <a:t>მონაწილესთვის  გასვლითი სამატჩო შეხვედრების ჩატარება;</a:t>
            </a:r>
          </a:p>
          <a:p>
            <a:endParaRPr lang="ka-GE" dirty="0"/>
          </a:p>
          <a:p>
            <a:pPr marL="285750" indent="-285750">
              <a:buFont typeface="Wingdings" pitchFamily="2" charset="2"/>
              <a:buChar char="v"/>
            </a:pPr>
            <a:r>
              <a:rPr lang="ka-GE" dirty="0" smtClean="0"/>
              <a:t>8 </a:t>
            </a:r>
            <a:r>
              <a:rPr lang="ka-GE" dirty="0"/>
              <a:t>მწვრთნელის ხელფასებით  უზრუნველყოფა;</a:t>
            </a:r>
          </a:p>
          <a:p>
            <a:endParaRPr lang="ka-GE" dirty="0"/>
          </a:p>
          <a:p>
            <a:pPr marL="285750" indent="-285750">
              <a:buFont typeface="Wingdings" pitchFamily="2" charset="2"/>
              <a:buChar char="v"/>
            </a:pPr>
            <a:r>
              <a:rPr lang="ka-GE" dirty="0"/>
              <a:t>7 კოორდინატორის ხელფასებით  </a:t>
            </a:r>
            <a:r>
              <a:rPr lang="ka-GE" dirty="0" smtClean="0"/>
              <a:t>უზრუნველყოფა.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571055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Прямоугольник 6"/>
          <p:cNvSpPr>
            <a:spLocks noChangeArrowheads="1"/>
          </p:cNvSpPr>
          <p:nvPr/>
        </p:nvSpPr>
        <p:spPr bwMode="auto">
          <a:xfrm>
            <a:off x="357188" y="500063"/>
            <a:ext cx="77867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ka-GE" sz="2000" b="1" dirty="0" smtClean="0">
                <a:solidFill>
                  <a:schemeClr val="tx2"/>
                </a:solidFill>
              </a:rPr>
              <a:t>სპორტისა </a:t>
            </a:r>
            <a:r>
              <a:rPr lang="ka-GE" sz="2000" b="1" dirty="0">
                <a:solidFill>
                  <a:schemeClr val="tx2"/>
                </a:solidFill>
              </a:rPr>
              <a:t>და ახალგაზრდობის საქმეთა </a:t>
            </a:r>
            <a:r>
              <a:rPr lang="ka-GE" sz="2000" b="1" dirty="0" smtClean="0">
                <a:solidFill>
                  <a:schemeClr val="tx2"/>
                </a:solidFill>
              </a:rPr>
              <a:t>დეპარტამენტი</a:t>
            </a:r>
            <a:endParaRPr lang="ru-RU" sz="2000" dirty="0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V="1">
            <a:off x="285750" y="357188"/>
            <a:ext cx="4143375" cy="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>
            <a:off x="0" y="642938"/>
            <a:ext cx="571500" cy="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8"/>
          <p:cNvCxnSpPr/>
          <p:nvPr/>
        </p:nvCxnSpPr>
        <p:spPr>
          <a:xfrm flipV="1">
            <a:off x="4500561" y="6714341"/>
            <a:ext cx="4500565" cy="2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8750334" y="6464326"/>
            <a:ext cx="500851" cy="792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1361715" y="1524000"/>
            <a:ext cx="5997155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a-GE" sz="1600" dirty="0" smtClean="0">
                <a:solidFill>
                  <a:schemeClr val="tx2">
                    <a:lumMod val="75000"/>
                  </a:schemeClr>
                </a:solidFill>
              </a:rPr>
              <a:t>ქვეპროგრამა - სპორტული ინვენტარის შეძენა</a:t>
            </a:r>
            <a:r>
              <a:rPr lang="ka-GE" sz="1600" dirty="0">
                <a:solidFill>
                  <a:schemeClr val="tx2">
                    <a:lumMod val="75000"/>
                  </a:schemeClr>
                </a:solidFill>
                <a:latin typeface="Sylfaen"/>
              </a:rPr>
              <a:t> </a:t>
            </a:r>
            <a:r>
              <a:rPr lang="ka-GE" sz="1600" dirty="0" smtClean="0">
                <a:solidFill>
                  <a:schemeClr val="tx2">
                    <a:lumMod val="75000"/>
                  </a:schemeClr>
                </a:solidFill>
                <a:latin typeface="Sylfaen"/>
              </a:rPr>
              <a:t> (199 610 ლარი)</a:t>
            </a:r>
            <a:endParaRPr lang="ru-RU" sz="1600" dirty="0">
              <a:solidFill>
                <a:schemeClr val="tx2">
                  <a:lumMod val="75000"/>
                </a:schemeClr>
              </a:solidFill>
              <a:latin typeface="Sylfaen"/>
            </a:endParaRPr>
          </a:p>
          <a:p>
            <a:pPr algn="ctr"/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11" name="Picture 3" descr="\\TEMURI-ПК\Users\Public\logodepartament2pn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71710"/>
            <a:ext cx="781541" cy="765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4488996" y="6248400"/>
            <a:ext cx="53408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chemeClr val="tx2"/>
                </a:solidFill>
              </a:rPr>
              <a:t>www.moecs.ge       www.dsy.gov.ge</a:t>
            </a:r>
            <a:endParaRPr lang="ru-RU" sz="2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57200" y="2209800"/>
            <a:ext cx="817721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itchFamily="2" charset="2"/>
              <a:buChar char="q"/>
            </a:pPr>
            <a:r>
              <a:rPr lang="ka-GE" sz="1600" dirty="0" smtClean="0"/>
              <a:t>სპორტის </a:t>
            </a:r>
            <a:r>
              <a:rPr lang="ka-GE" sz="1600" dirty="0"/>
              <a:t>რვა სახეობა აღჭურვილი </a:t>
            </a:r>
            <a:r>
              <a:rPr lang="ka-GE" sz="1600" dirty="0" smtClean="0"/>
              <a:t>იქნება</a:t>
            </a:r>
            <a:r>
              <a:rPr lang="en-US" sz="1600" dirty="0" smtClean="0"/>
              <a:t> </a:t>
            </a:r>
            <a:r>
              <a:rPr lang="ka-GE" sz="1600" dirty="0" smtClean="0"/>
              <a:t>15 </a:t>
            </a:r>
            <a:r>
              <a:rPr lang="ka-GE" sz="1600" dirty="0"/>
              <a:t>დასახელების 139 ერთეულის თანამედროვე სპორტული </a:t>
            </a:r>
            <a:r>
              <a:rPr lang="ka-GE" sz="1600" dirty="0" smtClean="0"/>
              <a:t>ინვენტარით;</a:t>
            </a:r>
          </a:p>
          <a:p>
            <a:pPr algn="just"/>
            <a:endParaRPr lang="ka-GE" sz="1600" dirty="0" smtClean="0"/>
          </a:p>
          <a:p>
            <a:pPr marL="285750" indent="-285750" algn="just">
              <a:buFont typeface="Wingdings" pitchFamily="2" charset="2"/>
              <a:buChar char="q"/>
            </a:pPr>
            <a:r>
              <a:rPr lang="ka-GE" sz="1600" dirty="0" smtClean="0"/>
              <a:t>შეძენილი იქნება ძიუდოს </a:t>
            </a:r>
            <a:r>
              <a:rPr lang="ka-GE" sz="1600" dirty="0"/>
              <a:t>ტატამი, ჭიდაობის ხალიჩა 10</a:t>
            </a:r>
            <a:r>
              <a:rPr lang="en-US" sz="1600" dirty="0" smtClean="0"/>
              <a:t>X10</a:t>
            </a:r>
            <a:r>
              <a:rPr lang="ka-GE" sz="1600" dirty="0"/>
              <a:t>, ჭიდაობის ხალიჩა 12</a:t>
            </a:r>
            <a:r>
              <a:rPr lang="en-US" sz="1600" dirty="0" smtClean="0"/>
              <a:t>X12</a:t>
            </a:r>
            <a:r>
              <a:rPr lang="ka-GE" sz="1600" dirty="0"/>
              <a:t>, ბილიარდის მაგიდა (კომპლექტი), კია (სავარჯიშო), კია (საშეჯიბრო), ჩოგბურთის ჩოგანი (საშეჯიბრო), ჩოგბურთის </a:t>
            </a:r>
            <a:r>
              <a:rPr lang="ka-GE" sz="1600" dirty="0" smtClean="0"/>
              <a:t>ჩოგანი (სავარჯიშო), </a:t>
            </a:r>
            <a:r>
              <a:rPr lang="ka-GE" sz="1600" dirty="0"/>
              <a:t>ჩოგბურთის </a:t>
            </a:r>
            <a:r>
              <a:rPr lang="ka-GE" sz="1600" dirty="0" smtClean="0"/>
              <a:t>ბურთები</a:t>
            </a:r>
            <a:r>
              <a:rPr lang="ka-GE" sz="1600" dirty="0"/>
              <a:t>, მაგიდის ჩოგბურთის სავარჯიშო დანადგარი, ტანვარჯიშის ლეიბი, ტანვარჯიშის სავარჯიშო იარაღი (სოკო), საპლაჟო ფეხბურთის კარი, საპლაჟო ფეხბურთის მოედნის დასახაზი ლენტი და კაუჭები (კომპლექტი), შესაკრავი სისტემა (მეკლდეურობა</a:t>
            </a:r>
            <a:r>
              <a:rPr lang="ka-GE" sz="1600" dirty="0" smtClean="0"/>
              <a:t>).</a:t>
            </a:r>
            <a:endParaRPr lang="ru-RU" sz="1600" dirty="0"/>
          </a:p>
        </p:txBody>
      </p:sp>
      <p:pic>
        <p:nvPicPr>
          <p:cNvPr id="29698" name="Picture 2" descr="https://encrypted-tbn0.gstatic.com/images?q=tbn:ANd9GcR5nj5u54NvfOXIolAlsvALrvCVEqgrI9Fc4JNlQyicVzXLVRIT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95400" y="4876800"/>
            <a:ext cx="2466975" cy="1847851"/>
          </a:xfrm>
          <a:prstGeom prst="rect">
            <a:avLst/>
          </a:prstGeom>
          <a:noFill/>
        </p:spPr>
      </p:pic>
      <p:pic>
        <p:nvPicPr>
          <p:cNvPr id="29700" name="Picture 4" descr="http://www.in.all.biz/img/in/catalog/487826.jpe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86400" y="4648200"/>
            <a:ext cx="2085975" cy="147658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985475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4435</TotalTime>
  <Words>1142</Words>
  <Application>Microsoft Office PowerPoint</Application>
  <PresentationFormat>On-screen Show (4:3)</PresentationFormat>
  <Paragraphs>263</Paragraphs>
  <Slides>22</Slides>
  <Notes>22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Тема Office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განათლებისა და ლიცენზირების განყოფილება   2010 წლის ანგარიში</dc:title>
  <dc:creator>Customer</dc:creator>
  <cp:lastModifiedBy>admin</cp:lastModifiedBy>
  <cp:revision>598</cp:revision>
  <cp:lastPrinted>2014-09-10T06:37:19Z</cp:lastPrinted>
  <dcterms:created xsi:type="dcterms:W3CDTF">2011-01-16T08:41:31Z</dcterms:created>
  <dcterms:modified xsi:type="dcterms:W3CDTF">2014-09-10T11:59:06Z</dcterms:modified>
</cp:coreProperties>
</file>