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65" r:id="rId4"/>
    <p:sldId id="285" r:id="rId5"/>
    <p:sldId id="262" r:id="rId6"/>
    <p:sldId id="280" r:id="rId7"/>
    <p:sldId id="286" r:id="rId8"/>
    <p:sldId id="281" r:id="rId9"/>
    <p:sldId id="287" r:id="rId10"/>
    <p:sldId id="279" r:id="rId11"/>
    <p:sldId id="28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5" autoAdjust="0"/>
    <p:restoredTop sz="91652" autoAdjust="0"/>
  </p:normalViewPr>
  <p:slideViewPr>
    <p:cSldViewPr>
      <p:cViewPr>
        <p:scale>
          <a:sx n="76" d="100"/>
          <a:sy n="76" d="100"/>
        </p:scale>
        <p:origin x="-139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8FF08-2E5E-46F0-A47D-40AE945BE809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691AD-6008-4811-9C9A-7260C4C96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290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2D789B0-9EDD-4108-B385-1D503744B7A3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419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390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ka-G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გასტროლების</a:t>
            </a:r>
            <a:r>
              <a:rPr lang="ka-G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ჩამონათვალი: </a:t>
            </a:r>
          </a:p>
          <a:p>
            <a:r>
              <a:rPr lang="ka-GE" dirty="0" smtClean="0"/>
              <a:t>1.ხულოს ბავშვთა ანსამბლის გასტროლი იზმირში</a:t>
            </a:r>
            <a:endParaRPr lang="en-US" dirty="0" smtClean="0"/>
          </a:p>
          <a:p>
            <a:r>
              <a:rPr lang="ka-GE" dirty="0" smtClean="0"/>
              <a:t>2.ქედის №1 სკოლის ანსამბლის გასტროლი ართვინში</a:t>
            </a:r>
            <a:endParaRPr lang="en-US" dirty="0" smtClean="0"/>
          </a:p>
          <a:p>
            <a:r>
              <a:rPr lang="ka-GE" dirty="0" smtClean="0"/>
              <a:t>3. ანსამბლ ,,ბათუმის გასტროლი პორტუგალიაში" </a:t>
            </a:r>
            <a:endParaRPr lang="en-US" dirty="0" smtClean="0"/>
          </a:p>
          <a:p>
            <a:r>
              <a:rPr lang="ka-GE" dirty="0" smtClean="0"/>
              <a:t>4. ბათუმის დრამატული თეატრის გასტროლი კიშინიოვში და ხულოს დრამატული თეატრის გასტროლი სინოპში</a:t>
            </a:r>
            <a:endParaRPr lang="en-US" dirty="0" smtClean="0"/>
          </a:p>
          <a:p>
            <a:r>
              <a:rPr lang="ka-GE" dirty="0" smtClean="0"/>
              <a:t>5. მეათე სკოლის ანსამბლის ინეგოლის ფესტივალში მონაწილეობა</a:t>
            </a:r>
            <a:endParaRPr lang="en-US" dirty="0" smtClean="0"/>
          </a:p>
          <a:p>
            <a:r>
              <a:rPr lang="ka-GE" dirty="0" smtClean="0"/>
              <a:t>6. რ. ლაღიძის სამუსიკო სკოლის გუნდის იტალიის კონკურსში მონაწილეობა</a:t>
            </a:r>
            <a:endParaRPr lang="en-US" dirty="0" smtClean="0"/>
          </a:p>
          <a:p>
            <a:r>
              <a:rPr lang="ka-GE" dirty="0" smtClean="0"/>
              <a:t>7. მუსიკალური ჯგუფის ,,</a:t>
            </a:r>
            <a:r>
              <a:rPr lang="en-US" dirty="0" smtClean="0"/>
              <a:t>THE NEMO"-</a:t>
            </a:r>
            <a:r>
              <a:rPr lang="ka-GE" dirty="0" smtClean="0"/>
              <a:t>ს თბილისში გასტროლი</a:t>
            </a:r>
          </a:p>
          <a:p>
            <a:r>
              <a:rPr lang="ka-GE" dirty="0" smtClean="0"/>
              <a:t>გამოფენების</a:t>
            </a:r>
            <a:r>
              <a:rPr lang="ka-GE" baseline="0" dirty="0" smtClean="0"/>
              <a:t> ჩამონათვალი:</a:t>
            </a:r>
          </a:p>
          <a:p>
            <a:pPr marL="228600" indent="-228600">
              <a:buAutoNum type="arabicPeriod"/>
            </a:pPr>
            <a:r>
              <a:rPr lang="ka-GE" dirty="0" smtClean="0"/>
              <a:t>ბათუმელი ხელოვანების ექსპოზიციის მოწყობა</a:t>
            </a:r>
          </a:p>
          <a:p>
            <a:pPr marL="0" indent="0">
              <a:buNone/>
            </a:pPr>
            <a:r>
              <a:rPr lang="ka-GE" dirty="0" smtClean="0"/>
              <a:t>2.ბათუმელი მხატვრების დავით ქორქიას ბექა ბოლქვაძის და გიორგი ბოლქვაძის გამოფენის მოწყობა</a:t>
            </a:r>
          </a:p>
          <a:p>
            <a:pPr marL="0" indent="0">
              <a:buNone/>
            </a:pPr>
            <a:r>
              <a:rPr lang="ka-GE" dirty="0" smtClean="0"/>
              <a:t>3. გამოფენა - ,,აჭარის ველური ბუნება„; </a:t>
            </a:r>
          </a:p>
          <a:p>
            <a:pPr marL="0" indent="0">
              <a:buNone/>
            </a:pPr>
            <a:r>
              <a:rPr lang="ka-GE" dirty="0" smtClean="0"/>
              <a:t>4. სინოპის ბიენალეს ფარგლებში ბათუმის სამუზეუმო არქივისა და თუში ფოტოგრაფის შალვა ალხანიანის საკუთრებაში დაცული ფოტოგამოფენის დაფინანსება;</a:t>
            </a:r>
          </a:p>
          <a:p>
            <a:pPr marL="0" indent="0">
              <a:buNone/>
            </a:pPr>
            <a:r>
              <a:rPr lang="ka-GE" dirty="0" smtClean="0"/>
              <a:t>5. პროექტი - ბათუმური ეზოები; </a:t>
            </a:r>
          </a:p>
          <a:p>
            <a:pPr marL="0" indent="0">
              <a:buNone/>
            </a:pPr>
            <a:r>
              <a:rPr lang="ka-GE" dirty="0" smtClean="0"/>
              <a:t>6. ხელნაწერთა ცენტრის გამოფენა ხელოვნების მუზეუმში; </a:t>
            </a:r>
          </a:p>
          <a:p>
            <a:pPr marL="0" indent="0">
              <a:buNone/>
            </a:pPr>
            <a:r>
              <a:rPr lang="ka-GE" dirty="0" smtClean="0"/>
              <a:t>7. ,,არტ-ნოვო რიგაში" გამოფენა; </a:t>
            </a:r>
          </a:p>
          <a:p>
            <a:pPr marL="0" indent="0">
              <a:buNone/>
            </a:pPr>
            <a:r>
              <a:rPr lang="ka-GE" dirty="0" smtClean="0"/>
              <a:t>8. პლენერზე შექმნილი ნამუშევრების გამოფენა;</a:t>
            </a:r>
          </a:p>
          <a:p>
            <a:pPr marL="0" indent="0">
              <a:buNone/>
            </a:pPr>
            <a:r>
              <a:rPr lang="ka-GE" dirty="0" smtClean="0"/>
              <a:t>9.გამოფენა -  ქართველის თვალით დანახული ჩინეთი;</a:t>
            </a:r>
          </a:p>
          <a:p>
            <a:pPr marL="0" indent="0">
              <a:buNone/>
            </a:pPr>
            <a:r>
              <a:rPr lang="ka-GE" dirty="0" smtClean="0"/>
              <a:t>10. გრაჩ სეჩინიანის  გამოფენა</a:t>
            </a:r>
            <a:r>
              <a:rPr lang="ka-GE" baseline="0" dirty="0" smtClean="0"/>
              <a:t> ქალაქ თბილისში;</a:t>
            </a:r>
            <a:r>
              <a:rPr lang="ka-GE" dirty="0" smtClean="0"/>
              <a:t> </a:t>
            </a:r>
          </a:p>
          <a:p>
            <a:pPr marL="0" indent="0">
              <a:buNone/>
            </a:pPr>
            <a:r>
              <a:rPr lang="ka-GE" dirty="0" smtClean="0"/>
              <a:t>11. უკრაინასა და პოლონეთში ,,ბათუმი იალონი სტუდიოს" წევრების ფოტოგამოფენა ,,ზამთრის ფერი"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4079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098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098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a-GE" dirty="0" smtClean="0"/>
              <a:t>ეს</a:t>
            </a:r>
            <a:r>
              <a:rPr lang="ka-GE" baseline="0" dirty="0" smtClean="0"/>
              <a:t> არის ფაქტიური ხაჯი.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518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949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14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14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91AD-6008-4811-9C9A-7260C4C9624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033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www.dzeglebi.ge/dzeglebi/xixanis_cixe/xixanis_cixe_03.jpg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Прямоугольник 6"/>
          <p:cNvSpPr>
            <a:spLocks noChangeArrowheads="1"/>
          </p:cNvSpPr>
          <p:nvPr/>
        </p:nvSpPr>
        <p:spPr bwMode="auto">
          <a:xfrm>
            <a:off x="428625" y="500063"/>
            <a:ext cx="4286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a-GE" sz="2400" b="1" dirty="0">
                <a:solidFill>
                  <a:schemeClr val="tx2"/>
                </a:solidFill>
                <a:latin typeface="Calibri" pitchFamily="34" charset="0"/>
              </a:rPr>
              <a:t>კულტურა</a:t>
            </a:r>
            <a:endParaRPr lang="ru-RU" sz="24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Picture 2" descr="D:\2010 წლის მასალები\axali celi\DSC_4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5500703"/>
            <a:ext cx="1928826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3" y="5500702"/>
            <a:ext cx="1857388" cy="1271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" name="Picture 4" descr="http://www.dzeglebi.ge/dzeglebi/xixanis_cixe/xixanis_cixe_03a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5500702"/>
            <a:ext cx="1780505" cy="1357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122" name="Picture 2" descr="D:\Documents\Рабочий стол\madonaa\sura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5500702"/>
            <a:ext cx="1686702" cy="135729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123" name="Picture 3" descr="D:\Documents\Рабочий стол\ob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" y="5500702"/>
            <a:ext cx="1928794" cy="135729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4294967295"/>
          </p:nvPr>
        </p:nvSpPr>
        <p:spPr>
          <a:xfrm>
            <a:off x="611560" y="908720"/>
            <a:ext cx="8280400" cy="5040313"/>
          </a:xfrm>
        </p:spPr>
        <p:txBody>
          <a:bodyPr/>
          <a:lstStyle/>
          <a:p>
            <a:pPr eaLnBrk="1" hangingPunct="1"/>
            <a:endParaRPr lang="ru-RU" sz="1400" dirty="0">
              <a:latin typeface="Calibri" charset="0"/>
            </a:endParaRPr>
          </a:p>
          <a:p>
            <a:pPr eaLnBrk="1" hangingPunct="1">
              <a:buFont typeface="Arial" charset="0"/>
              <a:buNone/>
            </a:pPr>
            <a:endParaRPr lang="ru-RU" sz="1200" dirty="0">
              <a:latin typeface="Calibri" charset="0"/>
            </a:endParaRPr>
          </a:p>
        </p:txBody>
      </p:sp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611560" y="642938"/>
            <a:ext cx="824669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400" b="1" dirty="0">
                <a:solidFill>
                  <a:schemeClr val="tx2"/>
                </a:solidFill>
              </a:rPr>
              <a:t>სახელოვნებო </a:t>
            </a:r>
            <a:r>
              <a:rPr lang="ka-GE" sz="2400" b="1" dirty="0" smtClean="0">
                <a:solidFill>
                  <a:schemeClr val="tx2"/>
                </a:solidFill>
              </a:rPr>
              <a:t>სკოლები</a:t>
            </a:r>
            <a:endParaRPr lang="ka-GE" sz="2400" b="1" dirty="0">
              <a:solidFill>
                <a:schemeClr val="tx2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dirty="0">
              <a:solidFill>
                <a:schemeClr val="tx2"/>
              </a:solidFill>
            </a:endParaRPr>
          </a:p>
          <a:p>
            <a:r>
              <a:rPr lang="ka-GE" b="1" dirty="0" smtClean="0">
                <a:solidFill>
                  <a:schemeClr val="tx2"/>
                </a:solidFill>
              </a:rPr>
              <a:t>სკოლისგარეშე </a:t>
            </a:r>
            <a:r>
              <a:rPr lang="ka-GE" b="1" dirty="0">
                <a:solidFill>
                  <a:schemeClr val="tx2"/>
                </a:solidFill>
              </a:rPr>
              <a:t>სახელოვნებო </a:t>
            </a:r>
            <a:r>
              <a:rPr lang="ka-GE" b="1" dirty="0" smtClean="0">
                <a:solidFill>
                  <a:schemeClr val="tx2"/>
                </a:solidFill>
              </a:rPr>
              <a:t>საგანმანათლებლო დაწესებულებები:</a:t>
            </a:r>
            <a:endParaRPr lang="ka-GE" b="1" dirty="0">
              <a:solidFill>
                <a:schemeClr val="tx2"/>
              </a:solidFill>
            </a:endParaRPr>
          </a:p>
          <a:p>
            <a:endParaRPr lang="ka-GE" b="1" dirty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ა</a:t>
            </a:r>
            <a:r>
              <a:rPr lang="ka-GE" dirty="0">
                <a:solidFill>
                  <a:schemeClr val="tx2"/>
                </a:solidFill>
              </a:rPr>
              <a:t>(</a:t>
            </a:r>
            <a:r>
              <a:rPr lang="en-US" dirty="0">
                <a:solidFill>
                  <a:schemeClr val="tx2"/>
                </a:solidFill>
              </a:rPr>
              <a:t>ა</a:t>
            </a:r>
            <a:r>
              <a:rPr lang="ka-GE" dirty="0">
                <a:solidFill>
                  <a:schemeClr val="tx2"/>
                </a:solidFill>
              </a:rPr>
              <a:t>)</a:t>
            </a:r>
            <a:r>
              <a:rPr lang="en-US" dirty="0" err="1">
                <a:solidFill>
                  <a:schemeClr val="tx2"/>
                </a:solidFill>
              </a:rPr>
              <a:t>იპ</a:t>
            </a:r>
            <a:r>
              <a:rPr lang="en-US" dirty="0">
                <a:solidFill>
                  <a:schemeClr val="tx2"/>
                </a:solidFill>
              </a:rPr>
              <a:t> - </a:t>
            </a:r>
            <a:r>
              <a:rPr lang="en-US" dirty="0" err="1">
                <a:solidFill>
                  <a:schemeClr val="tx2"/>
                </a:solidFill>
              </a:rPr>
              <a:t>ნიკოლოზ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კანდელაკის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სახელობის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სამხატვრო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სკოლა</a:t>
            </a:r>
            <a:r>
              <a:rPr lang="en-US" dirty="0">
                <a:solidFill>
                  <a:schemeClr val="tx2"/>
                </a:solidFill>
              </a:rPr>
              <a:t> </a:t>
            </a:r>
            <a:endParaRPr lang="ka-GE" dirty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ა</a:t>
            </a:r>
            <a:r>
              <a:rPr lang="ka-GE" dirty="0">
                <a:solidFill>
                  <a:schemeClr val="tx2"/>
                </a:solidFill>
              </a:rPr>
              <a:t>(</a:t>
            </a:r>
            <a:r>
              <a:rPr lang="en-US" dirty="0">
                <a:solidFill>
                  <a:schemeClr val="tx2"/>
                </a:solidFill>
              </a:rPr>
              <a:t>ა</a:t>
            </a:r>
            <a:r>
              <a:rPr lang="ka-GE" dirty="0">
                <a:solidFill>
                  <a:schemeClr val="tx2"/>
                </a:solidFill>
              </a:rPr>
              <a:t>)</a:t>
            </a:r>
            <a:r>
              <a:rPr lang="en-US" dirty="0" err="1">
                <a:solidFill>
                  <a:schemeClr val="tx2"/>
                </a:solidFill>
              </a:rPr>
              <a:t>იპ</a:t>
            </a:r>
            <a:r>
              <a:rPr lang="en-US" dirty="0">
                <a:solidFill>
                  <a:schemeClr val="tx2"/>
                </a:solidFill>
              </a:rPr>
              <a:t> - </a:t>
            </a:r>
            <a:r>
              <a:rPr lang="en-US" dirty="0" err="1">
                <a:solidFill>
                  <a:schemeClr val="tx2"/>
                </a:solidFill>
              </a:rPr>
              <a:t>აჭარის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ხალხური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ხელოვნების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სკოლა</a:t>
            </a:r>
            <a:endParaRPr lang="ka-GE" dirty="0">
              <a:solidFill>
                <a:schemeClr val="tx2"/>
              </a:solidFill>
            </a:endParaRPr>
          </a:p>
          <a:p>
            <a:endParaRPr lang="ka-GE" b="1" dirty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2012 წელს აჭარის განათლების, კულტურისა და სპორტის სამინისტროს დაქვემდებარებაში გადმოვიდა სკოლისგარეშე სახელოვნებო საგანმანათლებლო დაწესებულებები 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(</a:t>
            </a: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)</a:t>
            </a:r>
            <a:r>
              <a:rPr lang="ru-RU" dirty="0" smtClean="0">
                <a:solidFill>
                  <a:schemeClr val="tx2"/>
                </a:solidFill>
              </a:rPr>
              <a:t>იპ </a:t>
            </a:r>
            <a:r>
              <a:rPr lang="ru-RU" dirty="0">
                <a:solidFill>
                  <a:schemeClr val="tx2"/>
                </a:solidFill>
              </a:rPr>
              <a:t>- მელიტონ  ბალანჩივაძის  სახელობის  ხელოვნების  სკოლა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(</a:t>
            </a: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)</a:t>
            </a:r>
            <a:r>
              <a:rPr lang="ru-RU" dirty="0" smtClean="0">
                <a:solidFill>
                  <a:schemeClr val="tx2"/>
                </a:solidFill>
              </a:rPr>
              <a:t>იპ </a:t>
            </a:r>
            <a:r>
              <a:rPr lang="ru-RU" dirty="0">
                <a:solidFill>
                  <a:schemeClr val="tx2"/>
                </a:solidFill>
              </a:rPr>
              <a:t>- ზაქარია ფალიაშვილის  სახელობის  სამუსიკო  სკოლა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(</a:t>
            </a: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)</a:t>
            </a:r>
            <a:r>
              <a:rPr lang="ru-RU" dirty="0" smtClean="0">
                <a:solidFill>
                  <a:schemeClr val="tx2"/>
                </a:solidFill>
              </a:rPr>
              <a:t>იპ </a:t>
            </a:r>
            <a:r>
              <a:rPr lang="ru-RU" dirty="0">
                <a:solidFill>
                  <a:schemeClr val="tx2"/>
                </a:solidFill>
              </a:rPr>
              <a:t>- რევაზ   ლაღიძის  სახელობის  სამუსიკო  სკოლა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(</a:t>
            </a:r>
            <a:r>
              <a:rPr lang="ru-RU" dirty="0" smtClean="0">
                <a:solidFill>
                  <a:schemeClr val="tx2"/>
                </a:solidFill>
              </a:rPr>
              <a:t>ა</a:t>
            </a:r>
            <a:r>
              <a:rPr lang="ka-GE" dirty="0" smtClean="0">
                <a:solidFill>
                  <a:schemeClr val="tx2"/>
                </a:solidFill>
              </a:rPr>
              <a:t>)</a:t>
            </a:r>
            <a:r>
              <a:rPr lang="ru-RU" dirty="0" smtClean="0">
                <a:solidFill>
                  <a:schemeClr val="tx2"/>
                </a:solidFill>
              </a:rPr>
              <a:t>იპ </a:t>
            </a:r>
            <a:r>
              <a:rPr lang="ru-RU" dirty="0">
                <a:solidFill>
                  <a:schemeClr val="tx2"/>
                </a:solidFill>
              </a:rPr>
              <a:t>- ვახტანგ ჭაბუკიანის სახელობის კლასიკური ბალეტის </a:t>
            </a:r>
            <a:r>
              <a:rPr lang="ru-RU" dirty="0" smtClean="0">
                <a:solidFill>
                  <a:schemeClr val="tx2"/>
                </a:solidFill>
              </a:rPr>
              <a:t>სკოლა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285750" y="357188"/>
            <a:ext cx="3071813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5400000">
            <a:off x="0" y="642938"/>
            <a:ext cx="571500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9318625" y="-4411851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ka-GE" sz="2000" dirty="0">
              <a:solidFill>
                <a:srgbClr val="1F497D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1F497D"/>
                </a:solidFill>
                <a:latin typeface="Arial" charset="0"/>
                <a:ea typeface="ＭＳ Ｐゴシック" charset="0"/>
                <a:cs typeface="Arial" charset="0"/>
              </a:rPr>
              <a:t> </a:t>
            </a:r>
          </a:p>
        </p:txBody>
      </p:sp>
      <p:sp>
        <p:nvSpPr>
          <p:cNvPr id="7" name="Овал 10"/>
          <p:cNvSpPr/>
          <p:nvPr/>
        </p:nvSpPr>
        <p:spPr>
          <a:xfrm>
            <a:off x="285750" y="1473182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 flipV="1">
            <a:off x="5868144" y="6597352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0"/>
          <p:cNvCxnSpPr/>
          <p:nvPr/>
        </p:nvCxnSpPr>
        <p:spPr>
          <a:xfrm rot="5400000">
            <a:off x="8678738" y="63070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Овал 10"/>
          <p:cNvSpPr/>
          <p:nvPr/>
        </p:nvSpPr>
        <p:spPr>
          <a:xfrm>
            <a:off x="285750" y="3881195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7356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357188" y="428625"/>
            <a:ext cx="8229600" cy="642938"/>
          </a:xfrm>
        </p:spPr>
        <p:txBody>
          <a:bodyPr/>
          <a:lstStyle/>
          <a:p>
            <a:pPr algn="l"/>
            <a:r>
              <a:rPr lang="ka-GE" sz="2400" b="1" dirty="0" smtClean="0">
                <a:solidFill>
                  <a:schemeClr val="accent1">
                    <a:lumMod val="75000"/>
                  </a:schemeClr>
                </a:solidFill>
              </a:rPr>
              <a:t>2013 </a:t>
            </a:r>
            <a:r>
              <a:rPr lang="ka-GE" sz="2400" b="1" dirty="0">
                <a:solidFill>
                  <a:schemeClr val="accent1">
                    <a:lumMod val="75000"/>
                  </a:schemeClr>
                </a:solidFill>
              </a:rPr>
              <a:t>წლის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პრიორიტეტული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მიმართულებები</a:t>
            </a:r>
            <a:endParaRPr lang="ka-GE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215313" cy="4952007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  <a:buFont typeface="Arial" charset="0"/>
              <a:buNone/>
            </a:pPr>
            <a:endParaRPr lang="ka-GE" sz="1500" dirty="0">
              <a:solidFill>
                <a:schemeClr val="tx2"/>
              </a:solidFill>
              <a:latin typeface="Calibri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მუზეუმების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რეაბილიტაცია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ტექნიკური</a:t>
            </a:r>
            <a:r>
              <a:rPr lang="ka-GE" sz="2000" dirty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ბაზის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განახლება</a:t>
            </a:r>
            <a:endParaRPr lang="ru-RU" sz="2000" dirty="0" smtClean="0">
              <a:solidFill>
                <a:schemeClr val="tx2"/>
              </a:solidFill>
              <a:latin typeface="Calibri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სამუზეუმო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ფონდებისა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ექსპონატების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პასპორტიზაცია-ინვენტარიზაცია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კულტურის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დაწესებულებების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მართვისა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მენეჯმენტის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სისტემის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გაუმჯობესება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თანამედროვე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სერვისების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დანერგვა</a:t>
            </a:r>
            <a:endParaRPr lang="ru-RU" sz="2000" dirty="0" smtClean="0">
              <a:solidFill>
                <a:schemeClr val="tx2"/>
              </a:solidFill>
              <a:latin typeface="Calibri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კულტურის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სფეროს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კადრების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გადამზადება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კულტურულ-საგანმანათლებლო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პროგრამების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დანერგვა</a:t>
            </a:r>
            <a:endParaRPr lang="ru-RU" sz="2000" dirty="0" smtClean="0">
              <a:solidFill>
                <a:schemeClr val="tx2"/>
              </a:solidFill>
              <a:latin typeface="Calibri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არქეოლოგიური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Calibri" charset="0"/>
              </a:rPr>
              <a:t>კვ</a:t>
            </a:r>
            <a:r>
              <a:rPr lang="ka-GE" sz="2000" dirty="0" smtClean="0">
                <a:solidFill>
                  <a:schemeClr val="tx2"/>
                </a:solidFill>
                <a:latin typeface="Calibri" charset="0"/>
              </a:rPr>
              <a:t>ლევების</a:t>
            </a: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 ჩატარება</a:t>
            </a:r>
            <a:r>
              <a:rPr lang="ka-GE" sz="2000" dirty="0" smtClean="0">
                <a:solidFill>
                  <a:schemeClr val="tx2"/>
                </a:solidFill>
                <a:latin typeface="Calibri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tx2"/>
                </a:solidFill>
                <a:latin typeface="Calibri" charset="0"/>
              </a:rPr>
              <a:t>სახელოვნებო განათლების ხარისხის გაზრდა </a:t>
            </a:r>
          </a:p>
          <a:p>
            <a:pPr>
              <a:buFont typeface="Arial" charset="0"/>
              <a:buNone/>
            </a:pPr>
            <a:endParaRPr lang="ru-RU" sz="1600" dirty="0">
              <a:solidFill>
                <a:schemeClr val="tx2"/>
              </a:solidFill>
              <a:latin typeface="Calibri" charset="0"/>
            </a:endParaRPr>
          </a:p>
          <a:p>
            <a:endParaRPr lang="ka-GE" sz="1600" dirty="0">
              <a:solidFill>
                <a:schemeClr val="tx2"/>
              </a:solidFill>
              <a:latin typeface="Calibri" charset="0"/>
            </a:endParaRPr>
          </a:p>
        </p:txBody>
      </p:sp>
      <p:cxnSp>
        <p:nvCxnSpPr>
          <p:cNvPr id="4" name="Прямая соединительная линия 3"/>
          <p:cNvCxnSpPr>
            <a:cxnSpLocks noChangeShapeType="1"/>
          </p:cNvCxnSpPr>
          <p:nvPr/>
        </p:nvCxnSpPr>
        <p:spPr bwMode="auto">
          <a:xfrm flipV="1">
            <a:off x="285750" y="357188"/>
            <a:ext cx="4143375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 rot="5400000">
            <a:off x="0" y="642938"/>
            <a:ext cx="571500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" name="Прямая соединительная линия 9"/>
          <p:cNvCxnSpPr/>
          <p:nvPr/>
        </p:nvCxnSpPr>
        <p:spPr>
          <a:xfrm flipV="1">
            <a:off x="5868144" y="6597352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0"/>
          <p:cNvCxnSpPr/>
          <p:nvPr/>
        </p:nvCxnSpPr>
        <p:spPr>
          <a:xfrm rot="5400000">
            <a:off x="8678738" y="63070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81151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2"/>
          <p:cNvSpPr>
            <a:spLocks noGrp="1"/>
          </p:cNvSpPr>
          <p:nvPr>
            <p:ph idx="4294967295"/>
          </p:nvPr>
        </p:nvSpPr>
        <p:spPr>
          <a:xfrm>
            <a:off x="611560" y="764704"/>
            <a:ext cx="8424863" cy="3786188"/>
          </a:xfrm>
        </p:spPr>
        <p:txBody>
          <a:bodyPr>
            <a:normAutofit fontScale="92500" lnSpcReduction="10000"/>
          </a:bodyPr>
          <a:lstStyle/>
          <a:p>
            <a:pPr marL="457200" lvl="1" indent="0" eaLnBrk="1" hangingPunct="1">
              <a:buNone/>
              <a:defRPr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Calibri" charset="0"/>
              </a:rPr>
              <a:t>კულტურულ</a:t>
            </a:r>
            <a:r>
              <a:rPr lang="ka-GE" sz="2000" b="1" dirty="0" smtClean="0">
                <a:solidFill>
                  <a:schemeClr val="tx2"/>
                </a:solidFill>
                <a:latin typeface="Calibri" charset="0"/>
              </a:rPr>
              <a:t>ი</a:t>
            </a:r>
            <a:r>
              <a:rPr lang="ru-RU" sz="2000" b="1" dirty="0" smtClean="0">
                <a:solidFill>
                  <a:schemeClr val="tx2"/>
                </a:solidFill>
                <a:latin typeface="Calibri" charset="0"/>
              </a:rPr>
              <a:t> ღონისძიებე</a:t>
            </a:r>
            <a:r>
              <a:rPr lang="ka-GE" sz="2000" b="1" dirty="0" smtClean="0">
                <a:solidFill>
                  <a:schemeClr val="tx2"/>
                </a:solidFill>
                <a:latin typeface="Calibri" charset="0"/>
              </a:rPr>
              <a:t>ბი</a:t>
            </a:r>
          </a:p>
          <a:p>
            <a:pPr marL="0" indent="0">
              <a:buNone/>
            </a:pPr>
            <a:endParaRPr lang="ka-GE" sz="1800" dirty="0">
              <a:solidFill>
                <a:schemeClr val="tx2"/>
              </a:solidFill>
              <a:latin typeface="Calibri" charset="0"/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ru-RU" sz="1800" u="sng" dirty="0" smtClean="0">
                <a:solidFill>
                  <a:schemeClr val="tx2"/>
                </a:solidFill>
              </a:rPr>
              <a:t>საერთაშორისო და ადგილობრივი ფესტივალები -</a:t>
            </a:r>
            <a:r>
              <a:rPr lang="en-US" sz="1800" u="sng" dirty="0" smtClean="0">
                <a:solidFill>
                  <a:schemeClr val="tx2"/>
                </a:solidFill>
              </a:rPr>
              <a:t> 9</a:t>
            </a:r>
            <a:endParaRPr lang="ru-RU" sz="1800" u="sng" dirty="0" smtClean="0">
              <a:solidFill>
                <a:schemeClr val="tx2"/>
              </a:solidFill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ru-RU" sz="1800" u="sng" dirty="0" err="1" smtClean="0">
                <a:solidFill>
                  <a:schemeClr val="tx2"/>
                </a:solidFill>
              </a:rPr>
              <a:t>თეატრებისა</a:t>
            </a:r>
            <a:r>
              <a:rPr lang="ru-RU" sz="1800" u="sng" dirty="0" smtClean="0">
                <a:solidFill>
                  <a:schemeClr val="tx2"/>
                </a:solidFill>
              </a:rPr>
              <a:t> და საკონცერტო დაწესებულებების რეგიონსა და ქვეყნის გარეთ გამართული გასტროლებ</a:t>
            </a:r>
            <a:r>
              <a:rPr lang="ka-GE" sz="1800" u="sng" dirty="0" smtClean="0">
                <a:solidFill>
                  <a:schemeClr val="tx2"/>
                </a:solidFill>
              </a:rPr>
              <a:t>ი</a:t>
            </a:r>
            <a:r>
              <a:rPr lang="ru-RU" sz="1800" u="sng" dirty="0" smtClean="0">
                <a:solidFill>
                  <a:schemeClr val="tx2"/>
                </a:solidFill>
              </a:rPr>
              <a:t> </a:t>
            </a:r>
            <a:r>
              <a:rPr lang="ka-GE" sz="1050" u="sng" dirty="0" smtClean="0">
                <a:solidFill>
                  <a:schemeClr val="tx2"/>
                </a:solidFill>
              </a:rPr>
              <a:t>- </a:t>
            </a:r>
            <a:r>
              <a:rPr lang="en-US" sz="1600" u="sng" dirty="0" smtClean="0">
                <a:solidFill>
                  <a:srgbClr val="FF0000"/>
                </a:solidFill>
              </a:rPr>
              <a:t>9</a:t>
            </a:r>
            <a:endParaRPr lang="ru-RU" sz="1800" u="sng" dirty="0" smtClean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ru-RU" sz="1800" u="sng" dirty="0" smtClean="0">
                <a:solidFill>
                  <a:schemeClr val="tx2"/>
                </a:solidFill>
              </a:rPr>
              <a:t>გამოფენები - </a:t>
            </a:r>
            <a:r>
              <a:rPr lang="en-US" sz="1800" u="sng" dirty="0" smtClean="0">
                <a:solidFill>
                  <a:srgbClr val="FF0000"/>
                </a:solidFill>
              </a:rPr>
              <a:t>11</a:t>
            </a:r>
            <a:endParaRPr lang="ka-GE" sz="1800" u="sng" dirty="0" smtClean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ka-GE" sz="1800" u="sng" dirty="0" smtClean="0">
                <a:solidFill>
                  <a:srgbClr val="FF0000"/>
                </a:solidFill>
              </a:rPr>
              <a:t>გამოცემები - 3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ka-GE" sz="1800" u="sng" dirty="0" smtClean="0">
                <a:solidFill>
                  <a:srgbClr val="FF0000"/>
                </a:solidFill>
              </a:rPr>
              <a:t>სახალხო დღესასწაულები - 3</a:t>
            </a:r>
            <a:endParaRPr lang="ka-GE" sz="1800" u="sng" dirty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ka-GE" sz="1800" u="sng" dirty="0" smtClean="0">
                <a:solidFill>
                  <a:schemeClr val="tx2"/>
                </a:solidFill>
              </a:rPr>
              <a:t>სხვადასხვა სახის ღონისძიებები სულ </a:t>
            </a:r>
            <a:r>
              <a:rPr lang="ka-GE" sz="1800" u="sng" dirty="0" smtClean="0"/>
              <a:t>- </a:t>
            </a:r>
            <a:r>
              <a:rPr lang="en-US" sz="1800" u="sng" dirty="0" smtClean="0">
                <a:solidFill>
                  <a:srgbClr val="FF0000"/>
                </a:solidFill>
              </a:rPr>
              <a:t>66</a:t>
            </a:r>
            <a:endParaRPr lang="ka-GE" sz="1800" u="sng" dirty="0" smtClean="0">
              <a:solidFill>
                <a:srgbClr val="FF0000"/>
              </a:solidFill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ka-GE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Calibri" charset="0"/>
              </a:rPr>
              <a:t>კულტურულ</a:t>
            </a:r>
            <a:r>
              <a:rPr lang="ka-GE" sz="2000" b="1" dirty="0" smtClean="0">
                <a:solidFill>
                  <a:schemeClr val="tx2"/>
                </a:solidFill>
                <a:latin typeface="Calibri" charset="0"/>
              </a:rPr>
              <a:t>ი</a:t>
            </a:r>
            <a:r>
              <a:rPr lang="ru-RU" sz="2000" b="1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Calibri" charset="0"/>
              </a:rPr>
              <a:t>ღონისძიებე</a:t>
            </a:r>
            <a:r>
              <a:rPr lang="ka-GE" sz="2000" b="1" dirty="0" smtClean="0">
                <a:solidFill>
                  <a:schemeClr val="tx2"/>
                </a:solidFill>
                <a:latin typeface="Calibri" charset="0"/>
              </a:rPr>
              <a:t>ბის ბიუჯეტი  - </a:t>
            </a:r>
            <a:r>
              <a:rPr lang="en-US" sz="2000" b="1" dirty="0" smtClean="0">
                <a:solidFill>
                  <a:schemeClr val="tx2"/>
                </a:solidFill>
                <a:latin typeface="Calibri" charset="0"/>
              </a:rPr>
              <a:t>861.910 </a:t>
            </a:r>
            <a:r>
              <a:rPr lang="ka-GE" sz="2000" b="1" dirty="0" smtClean="0">
                <a:solidFill>
                  <a:schemeClr val="tx2"/>
                </a:solidFill>
                <a:latin typeface="Calibri" charset="0"/>
              </a:rPr>
              <a:t>ლარი</a:t>
            </a:r>
          </a:p>
          <a:p>
            <a:pPr lvl="1">
              <a:buFont typeface="Wingdings" pitchFamily="2" charset="2"/>
              <a:buChar char="Ø"/>
            </a:pPr>
            <a:r>
              <a:rPr lang="ka-GE" sz="1800" dirty="0" smtClean="0">
                <a:solidFill>
                  <a:schemeClr val="tx2"/>
                </a:solidFill>
                <a:latin typeface="Calibri" charset="0"/>
              </a:rPr>
              <a:t>გაიხარჯა </a:t>
            </a:r>
            <a:r>
              <a:rPr lang="en-US" sz="1800" dirty="0" smtClean="0">
                <a:solidFill>
                  <a:schemeClr val="tx2"/>
                </a:solidFill>
                <a:latin typeface="Calibri" charset="0"/>
              </a:rPr>
              <a:t>- </a:t>
            </a:r>
            <a:r>
              <a:rPr lang="ka-GE" sz="1800" dirty="0" smtClean="0">
                <a:solidFill>
                  <a:schemeClr val="tx2"/>
                </a:solidFill>
                <a:latin typeface="Calibri" charset="0"/>
              </a:rPr>
              <a:t>ლარი</a:t>
            </a:r>
            <a:endParaRPr lang="en-US" sz="1800" dirty="0">
              <a:solidFill>
                <a:schemeClr val="tx2"/>
              </a:solidFill>
              <a:latin typeface="Calibri" charset="0"/>
            </a:endParaRPr>
          </a:p>
          <a:p>
            <a:pPr marL="914400" lvl="2" indent="0">
              <a:buNone/>
            </a:pPr>
            <a:endParaRPr lang="ka-GE" sz="1800" dirty="0">
              <a:solidFill>
                <a:schemeClr val="tx2"/>
              </a:solidFill>
              <a:latin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ru-RU" sz="1800" dirty="0" smtClean="0">
              <a:solidFill>
                <a:schemeClr val="tx2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ru-RU" sz="2000" dirty="0" smtClean="0"/>
          </a:p>
        </p:txBody>
      </p:sp>
      <p:sp>
        <p:nvSpPr>
          <p:cNvPr id="31747" name="Прямоугольник 6"/>
          <p:cNvSpPr>
            <a:spLocks noChangeArrowheads="1"/>
          </p:cNvSpPr>
          <p:nvPr/>
        </p:nvSpPr>
        <p:spPr bwMode="auto">
          <a:xfrm>
            <a:off x="357188" y="357188"/>
            <a:ext cx="3857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  <a:latin typeface="Calibri" pitchFamily="34" charset="0"/>
              </a:rPr>
              <a:t>კულტურა </a:t>
            </a:r>
            <a:r>
              <a:rPr lang="ka-GE" sz="2400" b="1" dirty="0" smtClean="0">
                <a:solidFill>
                  <a:schemeClr val="tx2"/>
                </a:solidFill>
                <a:latin typeface="Calibri" pitchFamily="34" charset="0"/>
              </a:rPr>
              <a:t>201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2</a:t>
            </a:r>
            <a:endParaRPr lang="ru-RU" sz="24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42" name="Picture 2" descr="D:\2010 წლის მასალები\musikaluri centris istoria\luchia di lamermu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65" y="4706467"/>
            <a:ext cx="2829347" cy="212986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5123" name="Picture 3" descr="D:\Documents\Desktop\IMG_06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06466"/>
            <a:ext cx="3456384" cy="215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0"/>
          <p:cNvSpPr/>
          <p:nvPr/>
        </p:nvSpPr>
        <p:spPr>
          <a:xfrm>
            <a:off x="251520" y="1196752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" name="Овал 10"/>
          <p:cNvSpPr/>
          <p:nvPr/>
        </p:nvSpPr>
        <p:spPr>
          <a:xfrm>
            <a:off x="239993" y="3804598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050" name="Picture 2" descr="D:\Documents\Desktop\[allshares.ge]Madonastvis\DSC_05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3103" y="4706466"/>
            <a:ext cx="3011066" cy="212986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" name="Picture 82" descr="D:\Documents\Desktop\gareka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2148" y="357188"/>
            <a:ext cx="4761052" cy="22797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0" y="407226"/>
            <a:ext cx="666023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           გამოცემები 2012</a:t>
            </a:r>
            <a:endParaRPr lang="ka-GE" sz="2000" b="1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600" b="1" dirty="0" smtClean="0">
                <a:solidFill>
                  <a:schemeClr val="tx2"/>
                </a:solidFill>
              </a:rPr>
              <a:t>ზურაბ გორგილაძის ერთტომეული (დისკთან ერთად)</a:t>
            </a:r>
            <a:endParaRPr lang="en-US" sz="1600" b="1" dirty="0" smtClean="0">
              <a:solidFill>
                <a:schemeClr val="tx2"/>
              </a:solidFill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600" b="1" dirty="0" smtClean="0">
                <a:solidFill>
                  <a:schemeClr val="tx2"/>
                </a:solidFill>
              </a:rPr>
              <a:t>ალბომი  ხასან ინაიშვილის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600" b="1" dirty="0" smtClean="0">
                <a:solidFill>
                  <a:schemeClr val="tx2"/>
                </a:solidFill>
              </a:rPr>
              <a:t>სამხრეთ-დასავლეთ საქართველოს ისტორიის ნარკვევები</a:t>
            </a:r>
            <a:endParaRPr lang="en-US" sz="1600" b="1" dirty="0" smtClean="0">
              <a:solidFill>
                <a:schemeClr val="tx2"/>
              </a:solidFill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600" b="1" dirty="0" smtClean="0">
                <a:solidFill>
                  <a:schemeClr val="tx2"/>
                </a:solidFill>
              </a:rPr>
              <a:t>ალბომი ტაო-კლარჯეთი</a:t>
            </a:r>
            <a:endParaRPr lang="ka-GE" sz="1600" b="1" dirty="0">
              <a:solidFill>
                <a:schemeClr val="tx2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285750" y="357188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252034"/>
              </p:ext>
            </p:extLst>
          </p:nvPr>
        </p:nvGraphicFramePr>
        <p:xfrm>
          <a:off x="179512" y="2794000"/>
          <a:ext cx="2871787" cy="4064000"/>
        </p:xfrm>
        <a:graphic>
          <a:graphicData uri="http://schemas.openxmlformats.org/presentationml/2006/ole">
            <p:oleObj spid="_x0000_s1110" name="Acrobat Document" r:id="rId5" imgW="7560000" imgH="10695960" progId="AcroExch.Document.7">
              <p:embed/>
            </p:oleObj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9203235"/>
              </p:ext>
            </p:extLst>
          </p:nvPr>
        </p:nvGraphicFramePr>
        <p:xfrm>
          <a:off x="3203848" y="2802995"/>
          <a:ext cx="2871787" cy="4064000"/>
        </p:xfrm>
        <a:graphic>
          <a:graphicData uri="http://schemas.openxmlformats.org/presentationml/2006/ole">
            <p:oleObj spid="_x0000_s1111" name="Acrobat Document" r:id="rId6" imgW="7560000" imgH="10695960" progId="AcroExch.Document.7">
              <p:embed/>
            </p:oleObj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7648697"/>
              </p:ext>
            </p:extLst>
          </p:nvPr>
        </p:nvGraphicFramePr>
        <p:xfrm>
          <a:off x="6156176" y="2794000"/>
          <a:ext cx="2871787" cy="4064000"/>
        </p:xfrm>
        <a:graphic>
          <a:graphicData uri="http://schemas.openxmlformats.org/presentationml/2006/ole">
            <p:oleObj spid="_x0000_s1112" name="Acrobat Document" r:id="rId7" imgW="7560000" imgH="1069596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012 წლის მასალები\აჭარის თანამედროვე მხატვრობა\IMG_32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1579"/>
            <a:ext cx="8784976" cy="569650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285750" y="357189"/>
            <a:ext cx="8245475" cy="658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გამოფენები - 2012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228600" indent="-228600">
              <a:buAutoNum type="arabicPeriod"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ბათუმელი </a:t>
            </a:r>
            <a:r>
              <a:rPr lang="ka-GE" sz="1600" dirty="0">
                <a:solidFill>
                  <a:schemeClr val="bg1"/>
                </a:solidFill>
              </a:rPr>
              <a:t>ხელოვანების </a:t>
            </a:r>
            <a:r>
              <a:rPr lang="ka-GE" sz="1600" dirty="0" smtClean="0">
                <a:solidFill>
                  <a:schemeClr val="bg1"/>
                </a:solidFill>
              </a:rPr>
              <a:t>ექსპოზიცია;</a:t>
            </a:r>
          </a:p>
          <a:p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ბათუმელი </a:t>
            </a:r>
            <a:r>
              <a:rPr lang="ka-GE" sz="1600" dirty="0">
                <a:solidFill>
                  <a:schemeClr val="bg1"/>
                </a:solidFill>
              </a:rPr>
              <a:t>მხატვრების დავით ქორქიას ბექა ბოლქვაძის და გიორგი </a:t>
            </a:r>
            <a:r>
              <a:rPr lang="ka-GE" sz="1600" dirty="0" smtClean="0">
                <a:solidFill>
                  <a:schemeClr val="bg1"/>
                </a:solidFill>
              </a:rPr>
              <a:t>ბოლქვაძის ნამუშევრების გამოფენა</a:t>
            </a: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გამოფენა </a:t>
            </a:r>
            <a:r>
              <a:rPr lang="ka-GE" sz="1600" dirty="0">
                <a:solidFill>
                  <a:schemeClr val="bg1"/>
                </a:solidFill>
              </a:rPr>
              <a:t>- ,,აჭარის ველური </a:t>
            </a:r>
            <a:r>
              <a:rPr lang="ka-GE" sz="1600" dirty="0" smtClean="0">
                <a:solidFill>
                  <a:schemeClr val="bg1"/>
                </a:solidFill>
              </a:rPr>
              <a:t>ბუნება“; </a:t>
            </a: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 </a:t>
            </a:r>
            <a:r>
              <a:rPr lang="ka-GE" sz="1600" dirty="0">
                <a:solidFill>
                  <a:schemeClr val="bg1"/>
                </a:solidFill>
              </a:rPr>
              <a:t>სინოპის ბიენალეს ფარგლებში ბათუმის სამუზეუმო არქივისა და თუში ფოტოგრაფის შალვა ალხანიანის საკუთრებაში დაცული </a:t>
            </a:r>
            <a:r>
              <a:rPr lang="ka-GE" sz="1600" dirty="0" smtClean="0">
                <a:solidFill>
                  <a:schemeClr val="bg1"/>
                </a:solidFill>
              </a:rPr>
              <a:t>ფოტოგამოფენა;</a:t>
            </a: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პროექტი </a:t>
            </a:r>
            <a:r>
              <a:rPr lang="ka-GE" sz="1600" dirty="0">
                <a:solidFill>
                  <a:schemeClr val="bg1"/>
                </a:solidFill>
              </a:rPr>
              <a:t>- ბათუმური ეზოები; </a:t>
            </a:r>
            <a:endParaRPr lang="ka-GE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ხელნაწერთა ცენტრის მულაჟების </a:t>
            </a:r>
            <a:r>
              <a:rPr lang="ka-GE" sz="1600" dirty="0">
                <a:solidFill>
                  <a:schemeClr val="bg1"/>
                </a:solidFill>
              </a:rPr>
              <a:t>გამოფენა ხელოვნების მუზეუმში;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 </a:t>
            </a:r>
            <a:r>
              <a:rPr lang="ka-GE" sz="1600" dirty="0">
                <a:solidFill>
                  <a:schemeClr val="bg1"/>
                </a:solidFill>
              </a:rPr>
              <a:t>,,არტ-ნოვო რიგაში" გამოფენა; </a:t>
            </a:r>
            <a:endParaRPr lang="ka-GE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 აჭარის მხატვართა პლენერზე </a:t>
            </a:r>
            <a:r>
              <a:rPr lang="ka-GE" sz="1600" dirty="0">
                <a:solidFill>
                  <a:schemeClr val="bg1"/>
                </a:solidFill>
              </a:rPr>
              <a:t>შექმნილი ნამუშევრების გამოფენა</a:t>
            </a:r>
            <a:r>
              <a:rPr lang="ka-GE" sz="1600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გამოფენა </a:t>
            </a:r>
            <a:r>
              <a:rPr lang="ka-GE" sz="1600" dirty="0">
                <a:solidFill>
                  <a:schemeClr val="bg1"/>
                </a:solidFill>
              </a:rPr>
              <a:t>-  </a:t>
            </a:r>
            <a:r>
              <a:rPr lang="ka-GE" sz="1600" dirty="0" smtClean="0">
                <a:solidFill>
                  <a:schemeClr val="bg1"/>
                </a:solidFill>
              </a:rPr>
              <a:t>,,ქართველის </a:t>
            </a:r>
            <a:r>
              <a:rPr lang="ka-GE" sz="1600" dirty="0">
                <a:solidFill>
                  <a:schemeClr val="bg1"/>
                </a:solidFill>
              </a:rPr>
              <a:t>თვალით დანახული </a:t>
            </a:r>
            <a:r>
              <a:rPr lang="ka-GE" sz="1600" dirty="0" smtClean="0">
                <a:solidFill>
                  <a:schemeClr val="bg1"/>
                </a:solidFill>
              </a:rPr>
              <a:t>ჩინეთი“;</a:t>
            </a: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 </a:t>
            </a:r>
            <a:r>
              <a:rPr lang="ka-GE" sz="1600" dirty="0">
                <a:solidFill>
                  <a:schemeClr val="bg1"/>
                </a:solidFill>
              </a:rPr>
              <a:t>გრაჩ სეჩინიანის  გამოფენა ქალაქ თბილისში; </a:t>
            </a:r>
            <a:endParaRPr lang="ka-GE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endParaRPr lang="ka-GE" sz="16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600" dirty="0" smtClean="0">
                <a:solidFill>
                  <a:schemeClr val="bg1"/>
                </a:solidFill>
              </a:rPr>
              <a:t>უკრაინასა </a:t>
            </a:r>
            <a:r>
              <a:rPr lang="ka-GE" sz="1600" dirty="0">
                <a:solidFill>
                  <a:schemeClr val="bg1"/>
                </a:solidFill>
              </a:rPr>
              <a:t>და პოლონეთში ,,ბათუმი იალონი სტუდიოს" წევრების </a:t>
            </a:r>
            <a:r>
              <a:rPr lang="ka-GE" sz="1600" dirty="0" smtClean="0">
                <a:solidFill>
                  <a:schemeClr val="bg1"/>
                </a:solidFill>
              </a:rPr>
              <a:t>ფოტო-გამოფენა </a:t>
            </a:r>
            <a:r>
              <a:rPr lang="ka-GE" sz="1600" dirty="0">
                <a:solidFill>
                  <a:schemeClr val="bg1"/>
                </a:solidFill>
              </a:rPr>
              <a:t>,,ზამთრის ფერი" </a:t>
            </a:r>
            <a:endParaRPr lang="en-US" sz="16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ka-GE" sz="2000" b="1" dirty="0">
              <a:solidFill>
                <a:schemeClr val="tx2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285750" y="357188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9299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4294967295"/>
          </p:nvPr>
        </p:nvSpPr>
        <p:spPr>
          <a:xfrm>
            <a:off x="285750" y="500063"/>
            <a:ext cx="8494713" cy="4081065"/>
          </a:xfrm>
        </p:spPr>
        <p:txBody>
          <a:bodyPr>
            <a:normAutofit fontScale="92500"/>
          </a:bodyPr>
          <a:lstStyle/>
          <a:p>
            <a:pPr eaLnBrk="1" hangingPunct="1">
              <a:buFont typeface="Arial" charset="0"/>
              <a:buNone/>
            </a:pPr>
            <a:r>
              <a:rPr lang="ka-GE" sz="2400" b="1" smtClean="0">
                <a:solidFill>
                  <a:schemeClr val="tx2"/>
                </a:solidFill>
                <a:cs typeface="Arial" charset="0"/>
              </a:rPr>
              <a:t>ფესტივალები </a:t>
            </a:r>
            <a:r>
              <a:rPr lang="ka-GE" sz="2400" b="1" dirty="0" smtClean="0">
                <a:solidFill>
                  <a:schemeClr val="tx2"/>
                </a:solidFill>
                <a:cs typeface="Arial" charset="0"/>
              </a:rPr>
              <a:t>2012</a:t>
            </a:r>
            <a:endParaRPr lang="ru-RU" sz="20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ანიმაციური ფილმების საერთაშორისო ფესტივალი ,,თოფუზი”  - 40 000 ლარი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მართლმადიდებლური ფილმების საერთაშორისო ფესტივალი ,,წმიდა ანდრიას ჯვარი”  - 25 000 ლარი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ფოლკლორის </a:t>
            </a:r>
            <a:r>
              <a:rPr lang="en-US" sz="1400" dirty="0" smtClean="0">
                <a:solidFill>
                  <a:schemeClr val="tx2"/>
                </a:solidFill>
              </a:rPr>
              <a:t>X</a:t>
            </a:r>
            <a:r>
              <a:rPr lang="en-US" sz="1400" dirty="0" smtClean="0">
                <a:solidFill>
                  <a:schemeClr val="tx2"/>
                </a:solidFill>
                <a:latin typeface="Arial"/>
                <a:cs typeface="Arial"/>
              </a:rPr>
              <a:t>I</a:t>
            </a:r>
            <a:r>
              <a:rPr lang="en-US" sz="1400" dirty="0" smtClean="0">
                <a:solidFill>
                  <a:schemeClr val="tx2"/>
                </a:solidFill>
              </a:rPr>
              <a:t> </a:t>
            </a:r>
            <a:r>
              <a:rPr lang="ka-GE" sz="1400" dirty="0" smtClean="0">
                <a:solidFill>
                  <a:schemeClr val="tx2"/>
                </a:solidFill>
              </a:rPr>
              <a:t>საერთაშორისო ბავშვთა ფესტივალი ,,ოქროს დელფინი” – 57 133 ლარი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,,ბლექ სი ჯაზფესტივალი” - 35 000 ლარი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ოჯახში დამზადებული ღვინის ფესტივალი - 5 000 ლარი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ლაზური მუსიკის ფესტივალი</a:t>
            </a:r>
            <a:r>
              <a:rPr lang="en-US" sz="1400" dirty="0" smtClean="0">
                <a:solidFill>
                  <a:schemeClr val="tx2"/>
                </a:solidFill>
              </a:rPr>
              <a:t> -</a:t>
            </a:r>
            <a:r>
              <a:rPr lang="ka-GE" sz="1400" dirty="0" smtClean="0">
                <a:solidFill>
                  <a:schemeClr val="tx2"/>
                </a:solidFill>
              </a:rPr>
              <a:t> 30 000 ლარი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კლასიკური მუსიკის ფესტივალი ,,აღდგომიდან ამაღლებამდე“ – 11 100 ლარი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,,24 საათიანი თეატრალური ფესტივალი“ – 1 880 ლარი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მოსწავლეთა ფილმების კინოფესტივალი  - 5 000 ლარი</a:t>
            </a:r>
          </a:p>
          <a:p>
            <a:pPr marL="0" indent="0" eaLnBrk="1" hangingPunct="1">
              <a:buNone/>
            </a:pPr>
            <a:endParaRPr lang="ka-GE" sz="1400" dirty="0" smtClean="0">
              <a:solidFill>
                <a:schemeClr val="tx2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sz="1400" dirty="0" smtClean="0">
              <a:solidFill>
                <a:schemeClr val="tx2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285750" y="357188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2292" name="Picture 4" descr="D:\2007 წლის მასალები\jaz festivali\32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4786322"/>
            <a:ext cx="4476728" cy="18298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4098" name="Picture 2" descr="D:\2012 წლის მასალები\373024_143539692438986_1414507383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050" y="4786322"/>
            <a:ext cx="1855356" cy="18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2012 წლის მასალები\მადონა კულტურა\ღვინის ფესტივალი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8062" y="3347228"/>
            <a:ext cx="2312878" cy="329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229600" cy="778098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2400" b="1" dirty="0" smtClean="0">
                <a:solidFill>
                  <a:schemeClr val="tx2"/>
                </a:solidFill>
                <a:latin typeface="Calibri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Calibri" charset="0"/>
              </a:rPr>
              <a:t>ა</a:t>
            </a:r>
            <a:r>
              <a:rPr lang="ka-GE" sz="2400" b="1" dirty="0" smtClean="0">
                <a:solidFill>
                  <a:schemeClr val="tx2"/>
                </a:solidFill>
                <a:latin typeface="Calibri" charset="0"/>
              </a:rPr>
              <a:t>ჭარის მხატვართა პლენერი </a:t>
            </a:r>
            <a:r>
              <a:rPr lang="ru-RU" sz="2400" b="1" dirty="0">
                <a:solidFill>
                  <a:schemeClr val="tx2"/>
                </a:solidFill>
                <a:latin typeface="Calibri" charset="0"/>
              </a:rPr>
              <a:t/>
            </a:r>
            <a:br>
              <a:rPr lang="ru-RU" sz="2400" b="1" dirty="0">
                <a:solidFill>
                  <a:schemeClr val="tx2"/>
                </a:solidFill>
                <a:latin typeface="Calibri" charset="0"/>
              </a:rPr>
            </a:br>
            <a:endParaRPr lang="ru-RU" sz="2400" b="1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8913" y="1052736"/>
            <a:ext cx="4849192" cy="3214687"/>
          </a:xfrm>
        </p:spPr>
        <p:txBody>
          <a:bodyPr>
            <a:normAutofit/>
          </a:bodyPr>
          <a:lstStyle/>
          <a:p>
            <a:pPr indent="0" algn="ctr" eaLnBrk="1" hangingPunct="1">
              <a:lnSpc>
                <a:spcPct val="110000"/>
              </a:lnSpc>
              <a:buFont typeface="Arial" charset="0"/>
              <a:buNone/>
            </a:pPr>
            <a:r>
              <a:rPr lang="ru-RU" sz="1600" dirty="0" smtClean="0">
                <a:solidFill>
                  <a:schemeClr val="tx2"/>
                </a:solidFill>
                <a:latin typeface="Calibri" charset="0"/>
              </a:rPr>
              <a:t>პ</a:t>
            </a:r>
            <a:r>
              <a:rPr lang="ka-GE" sz="1600" dirty="0" smtClean="0">
                <a:solidFill>
                  <a:schemeClr val="tx2"/>
                </a:solidFill>
                <a:latin typeface="Calibri" charset="0"/>
              </a:rPr>
              <a:t>ლენერი გაიმართა კურორტ ბეშუმში</a:t>
            </a:r>
          </a:p>
          <a:p>
            <a:pPr indent="0" algn="ctr" eaLnBrk="1" hangingPunct="1">
              <a:lnSpc>
                <a:spcPct val="110000"/>
              </a:lnSpc>
              <a:buFont typeface="Arial" charset="0"/>
              <a:buNone/>
            </a:pPr>
            <a:r>
              <a:rPr lang="ka-GE" sz="1600" dirty="0" smtClean="0">
                <a:solidFill>
                  <a:schemeClr val="tx2"/>
                </a:solidFill>
                <a:latin typeface="Calibri" charset="0"/>
              </a:rPr>
              <a:t>მონაწილეობა მიიღო 10-მა მხატვარმა</a:t>
            </a:r>
          </a:p>
          <a:p>
            <a:pPr indent="0" algn="ctr" eaLnBrk="1" hangingPunct="1">
              <a:lnSpc>
                <a:spcPct val="110000"/>
              </a:lnSpc>
              <a:buFont typeface="Arial" charset="0"/>
              <a:buNone/>
            </a:pPr>
            <a:r>
              <a:rPr lang="ka-GE" sz="1600" dirty="0" smtClean="0">
                <a:solidFill>
                  <a:schemeClr val="tx2"/>
                </a:solidFill>
                <a:latin typeface="Calibri" charset="0"/>
              </a:rPr>
              <a:t>შეიქმნა 50-მდე ნამუშევარი, რომელთა</a:t>
            </a:r>
          </a:p>
          <a:p>
            <a:pPr indent="0" algn="ctr" eaLnBrk="1" hangingPunct="1">
              <a:lnSpc>
                <a:spcPct val="110000"/>
              </a:lnSpc>
              <a:buFont typeface="Arial" charset="0"/>
              <a:buNone/>
            </a:pPr>
            <a:r>
              <a:rPr lang="ka-GE" sz="1600" dirty="0" smtClean="0">
                <a:solidFill>
                  <a:schemeClr val="tx2"/>
                </a:solidFill>
                <a:latin typeface="Calibri" charset="0"/>
              </a:rPr>
              <a:t>ნაწილი გადაეცა ხულოს მხატვართა</a:t>
            </a:r>
          </a:p>
          <a:p>
            <a:pPr indent="0" algn="ctr" eaLnBrk="1" hangingPunct="1">
              <a:lnSpc>
                <a:spcPct val="110000"/>
              </a:lnSpc>
              <a:buFont typeface="Arial" charset="0"/>
              <a:buNone/>
            </a:pPr>
            <a:r>
              <a:rPr lang="ka-GE" sz="1600" dirty="0" smtClean="0">
                <a:solidFill>
                  <a:schemeClr val="tx2"/>
                </a:solidFill>
                <a:latin typeface="Calibri" charset="0"/>
              </a:rPr>
              <a:t> გალერეას</a:t>
            </a:r>
          </a:p>
          <a:p>
            <a:pPr eaLnBrk="1" hangingPunct="1">
              <a:lnSpc>
                <a:spcPct val="80000"/>
              </a:lnSpc>
              <a:buFont typeface="Wingdings" charset="0"/>
              <a:buNone/>
            </a:pPr>
            <a:endParaRPr lang="ru-RU" sz="1800" dirty="0" smtClean="0">
              <a:solidFill>
                <a:schemeClr val="tx2"/>
              </a:solidFill>
              <a:latin typeface="Calibri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1700" b="1" dirty="0" smtClean="0">
                <a:solidFill>
                  <a:schemeClr val="tx2"/>
                </a:solidFill>
                <a:latin typeface="Calibri" charset="0"/>
              </a:rPr>
              <a:t>პროექტის ბიუჯეტი </a:t>
            </a:r>
            <a:r>
              <a:rPr lang="ru-RU" sz="1700" b="1" dirty="0" smtClean="0">
                <a:solidFill>
                  <a:schemeClr val="tx2"/>
                </a:solidFill>
                <a:latin typeface="Calibri" charset="0"/>
              </a:rPr>
              <a:t>-</a:t>
            </a:r>
            <a:r>
              <a:rPr lang="ka-GE" sz="1700" b="1" dirty="0" smtClean="0">
                <a:solidFill>
                  <a:schemeClr val="tx2"/>
                </a:solidFill>
                <a:latin typeface="Calibri" charset="0"/>
              </a:rPr>
              <a:t> 5 484 </a:t>
            </a:r>
            <a:r>
              <a:rPr lang="ru-RU" sz="1700" b="1" dirty="0" smtClean="0">
                <a:solidFill>
                  <a:schemeClr val="tx2"/>
                </a:solidFill>
                <a:latin typeface="Calibri" charset="0"/>
              </a:rPr>
              <a:t>ლარი</a:t>
            </a:r>
            <a:endParaRPr lang="ka-GE" sz="1700" b="1" dirty="0" smtClean="0">
              <a:solidFill>
                <a:schemeClr val="tx2"/>
              </a:solidFill>
              <a:latin typeface="Calibri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endParaRPr lang="ru-RU" sz="1500" b="1" dirty="0">
              <a:solidFill>
                <a:schemeClr val="tx2"/>
              </a:solidFill>
              <a:latin typeface="Calibri" charset="0"/>
            </a:endParaRP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285750" y="357188"/>
            <a:ext cx="4143375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0" y="642938"/>
            <a:ext cx="571500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Прямая соединительная линия 9"/>
          <p:cNvCxnSpPr/>
          <p:nvPr/>
        </p:nvCxnSpPr>
        <p:spPr>
          <a:xfrm flipV="1">
            <a:off x="5868144" y="6597352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0"/>
          <p:cNvCxnSpPr/>
          <p:nvPr/>
        </p:nvCxnSpPr>
        <p:spPr>
          <a:xfrm rot="5400000">
            <a:off x="8678738" y="63070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50901" y="1216499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3074" name="Picture 2" descr="D:\2012 წლის მასალები\პლენერი\DSCF06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11473"/>
            <a:ext cx="3366182" cy="252463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2012 წლის მასალები\პლენერი\mcvane tba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504" y="4100017"/>
            <a:ext cx="2942694" cy="227360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2012 წლის მასალები\პლენერი\DSCF06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1190" y="4100018"/>
            <a:ext cx="3162978" cy="227360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2012 წლის მასალები\suratebi\IMG_33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7567" y="4100019"/>
            <a:ext cx="3176433" cy="227360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2804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285750" y="357188"/>
            <a:ext cx="4143375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0" y="642938"/>
            <a:ext cx="571500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Прямая соединительная линия 9"/>
          <p:cNvCxnSpPr/>
          <p:nvPr/>
        </p:nvCxnSpPr>
        <p:spPr>
          <a:xfrm flipV="1">
            <a:off x="5868144" y="6597352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0"/>
          <p:cNvCxnSpPr/>
          <p:nvPr/>
        </p:nvCxnSpPr>
        <p:spPr>
          <a:xfrm rot="5400000">
            <a:off x="8678738" y="63070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5749" y="541615"/>
            <a:ext cx="865420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chemeClr val="tx2"/>
                </a:solidFill>
              </a:rPr>
              <a:t>სხვადასხვა ფესტივალებში, კონკურსებში და პლენერებში მონაწილეობა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ka-GE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რ</a:t>
            </a:r>
            <a:r>
              <a:rPr lang="ka-GE" sz="1400" dirty="0">
                <a:solidFill>
                  <a:schemeClr val="tx2"/>
                </a:solidFill>
              </a:rPr>
              <a:t>. ლაღიძის სახელობის სამუსიკო სკოლის წარმომადგენლების  გერმანიაში </a:t>
            </a:r>
            <a:r>
              <a:rPr lang="ka-GE" sz="1400" dirty="0" smtClean="0">
                <a:solidFill>
                  <a:schemeClr val="tx2"/>
                </a:solidFill>
              </a:rPr>
              <a:t>კულტურულ </a:t>
            </a:r>
            <a:r>
              <a:rPr lang="ka-GE" sz="1400" dirty="0">
                <a:solidFill>
                  <a:schemeClr val="tx2"/>
                </a:solidFill>
              </a:rPr>
              <a:t>პროგრამაში </a:t>
            </a:r>
            <a:r>
              <a:rPr lang="ka-GE" sz="1400" dirty="0" smtClean="0">
                <a:solidFill>
                  <a:schemeClr val="tx2"/>
                </a:solidFill>
              </a:rPr>
              <a:t>მონაწილეობა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ხულოს </a:t>
            </a:r>
            <a:r>
              <a:rPr lang="ka-GE" sz="1400" dirty="0">
                <a:solidFill>
                  <a:schemeClr val="tx2"/>
                </a:solidFill>
              </a:rPr>
              <a:t>ბავშვთა ანსამბლის გასტროლი </a:t>
            </a:r>
            <a:r>
              <a:rPr lang="ka-GE" sz="1400" dirty="0" smtClean="0">
                <a:solidFill>
                  <a:schemeClr val="tx2"/>
                </a:solidFill>
              </a:rPr>
              <a:t>იზმირში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ქედის №1 სკოლის </a:t>
            </a:r>
            <a:r>
              <a:rPr lang="ka-GE" sz="1400" dirty="0">
                <a:solidFill>
                  <a:schemeClr val="tx2"/>
                </a:solidFill>
              </a:rPr>
              <a:t>ანსამბლის გასტროლი ართვინში </a:t>
            </a:r>
            <a:endParaRPr lang="ka-GE" sz="14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ანსამბლ </a:t>
            </a:r>
            <a:r>
              <a:rPr lang="ka-GE" sz="1400" dirty="0">
                <a:solidFill>
                  <a:schemeClr val="tx2"/>
                </a:solidFill>
              </a:rPr>
              <a:t>,,ბათუმის გასტროლი პორტუგალიაში"                               </a:t>
            </a:r>
            <a:endParaRPr lang="ka-GE" sz="14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ბათუმის </a:t>
            </a:r>
            <a:r>
              <a:rPr lang="ka-GE" sz="1400" dirty="0">
                <a:solidFill>
                  <a:schemeClr val="tx2"/>
                </a:solidFill>
              </a:rPr>
              <a:t>დრამატული თეატრის გასტროლი კიშინიოვში </a:t>
            </a:r>
            <a:endParaRPr lang="ka-GE" sz="14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ხულოს </a:t>
            </a:r>
            <a:r>
              <a:rPr lang="ka-GE" sz="1400" dirty="0">
                <a:solidFill>
                  <a:schemeClr val="tx2"/>
                </a:solidFill>
              </a:rPr>
              <a:t>დრამატული თეატრის გასტროლი </a:t>
            </a:r>
            <a:r>
              <a:rPr lang="ka-GE" sz="1400" dirty="0" smtClean="0">
                <a:solidFill>
                  <a:schemeClr val="tx2"/>
                </a:solidFill>
              </a:rPr>
              <a:t>სინოპში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ბათუმის მეათე </a:t>
            </a:r>
            <a:r>
              <a:rPr lang="ka-GE" sz="1400" dirty="0">
                <a:solidFill>
                  <a:schemeClr val="tx2"/>
                </a:solidFill>
              </a:rPr>
              <a:t>სკოლის </a:t>
            </a:r>
            <a:r>
              <a:rPr lang="ka-GE" sz="1400" dirty="0" smtClean="0">
                <a:solidFill>
                  <a:schemeClr val="tx2"/>
                </a:solidFill>
              </a:rPr>
              <a:t>ქორეოგრაფიული ანსამბლის </a:t>
            </a:r>
            <a:r>
              <a:rPr lang="ka-GE" sz="1400" dirty="0">
                <a:solidFill>
                  <a:schemeClr val="tx2"/>
                </a:solidFill>
              </a:rPr>
              <a:t>ინეგოლის ფესტივალში </a:t>
            </a:r>
            <a:r>
              <a:rPr lang="ka-GE" sz="1400" dirty="0" smtClean="0">
                <a:solidFill>
                  <a:schemeClr val="tx2"/>
                </a:solidFill>
              </a:rPr>
              <a:t>მონაწილეობა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რ</a:t>
            </a:r>
            <a:r>
              <a:rPr lang="ka-GE" sz="1400" dirty="0">
                <a:solidFill>
                  <a:schemeClr val="tx2"/>
                </a:solidFill>
              </a:rPr>
              <a:t>. ლაღიძის სამუსიკო სკოლის გუნდის იტალიის კონკურსში მონაწილეობა                                            </a:t>
            </a:r>
            <a:endParaRPr lang="ka-GE" sz="14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მუსიკალური </a:t>
            </a:r>
            <a:r>
              <a:rPr lang="ka-GE" sz="1400" dirty="0">
                <a:solidFill>
                  <a:schemeClr val="tx2"/>
                </a:solidFill>
              </a:rPr>
              <a:t>ჯგუფის ,,</a:t>
            </a:r>
            <a:r>
              <a:rPr lang="en-US" sz="1400" dirty="0">
                <a:solidFill>
                  <a:schemeClr val="tx2"/>
                </a:solidFill>
              </a:rPr>
              <a:t>THE NEMO"-</a:t>
            </a:r>
            <a:r>
              <a:rPr lang="ka-GE" sz="1400" dirty="0">
                <a:solidFill>
                  <a:schemeClr val="tx2"/>
                </a:solidFill>
              </a:rPr>
              <a:t>ს თბილისში </a:t>
            </a:r>
            <a:r>
              <a:rPr lang="ka-GE" sz="1400" dirty="0" smtClean="0">
                <a:solidFill>
                  <a:schemeClr val="tx2"/>
                </a:solidFill>
              </a:rPr>
              <a:t>გასტროლი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 smtClean="0">
                <a:solidFill>
                  <a:schemeClr val="tx2"/>
                </a:solidFill>
              </a:rPr>
              <a:t>ზაქარია ფალიაშვილის სახელობის სამუსიკო სკოლის ქალაქ ერევანში საერთაშორისო კონკურს-ფესტივალზე მონაწილეობა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>
                <a:solidFill>
                  <a:schemeClr val="tx2"/>
                </a:solidFill>
              </a:rPr>
              <a:t>პოლონეთის ქალაქ ვარნაში ქართველ და პოლონელ მხატვართა საერთაშორისო პლენერზე ბათუმელი მხატვრების ბექა ბოლქვაძისა და გიორგი ბოლქვაძის </a:t>
            </a:r>
            <a:r>
              <a:rPr lang="ka-GE" sz="1400" dirty="0" smtClean="0">
                <a:solidFill>
                  <a:schemeClr val="tx2"/>
                </a:solidFill>
              </a:rPr>
              <a:t>მონაწილეობა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ka-GE" sz="1400" dirty="0">
                <a:solidFill>
                  <a:schemeClr val="tx2"/>
                </a:solidFill>
              </a:rPr>
              <a:t>უკრაინასა და პოლონეთში ,,ბათუმი იალონი სტუდიოს" წევრების </a:t>
            </a:r>
            <a:r>
              <a:rPr lang="ka-GE" sz="1400" dirty="0" smtClean="0">
                <a:solidFill>
                  <a:schemeClr val="tx2"/>
                </a:solidFill>
              </a:rPr>
              <a:t>ფოტოგამოფენა </a:t>
            </a:r>
            <a:r>
              <a:rPr lang="ka-GE" sz="1400" dirty="0">
                <a:solidFill>
                  <a:schemeClr val="tx2"/>
                </a:solidFill>
              </a:rPr>
              <a:t>,,ზამთრის </a:t>
            </a:r>
            <a:r>
              <a:rPr lang="ka-GE" sz="1400" dirty="0" smtClean="0">
                <a:solidFill>
                  <a:schemeClr val="tx2"/>
                </a:solidFill>
              </a:rPr>
              <a:t>ფერი„.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5123" name="Picture 3" descr="D:\Documents\Desktop\317296_357717850987730_485805608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660" y="4567646"/>
            <a:ext cx="2533082" cy="198254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Documents\Desktop\577691_354452847950541_2102879600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567646"/>
            <a:ext cx="3115125" cy="200008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2012 წლის მასალები\ბუკლეტის მასალები\ჩაქვის #1 საჯარო სკოლის ანსამბლი „ოჰოი ნანა“ ოსურ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67330"/>
            <a:ext cx="2699792" cy="200040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1328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285750" y="357188"/>
            <a:ext cx="4143375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0" y="642938"/>
            <a:ext cx="571500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Прямая соединительная линия 9"/>
          <p:cNvCxnSpPr/>
          <p:nvPr/>
        </p:nvCxnSpPr>
        <p:spPr>
          <a:xfrm flipV="1">
            <a:off x="5868144" y="6597352"/>
            <a:ext cx="3071813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0"/>
          <p:cNvCxnSpPr/>
          <p:nvPr/>
        </p:nvCxnSpPr>
        <p:spPr>
          <a:xfrm rot="5400000">
            <a:off x="8678738" y="63070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122" name="Picture 2" descr="D:\2012 წლის მასალები\britaneti suratebi\IMG_37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135398" y="424600"/>
            <a:ext cx="2567756" cy="171183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750" y="357188"/>
            <a:ext cx="47182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chemeClr val="tx2"/>
                </a:solidFill>
              </a:rPr>
              <a:t>გაფორმდა ხელშეკრულება ბრითანეთის საბჭოსთან თეატრების პარტნიორობის შესახებ </a:t>
            </a:r>
          </a:p>
          <a:p>
            <a:endParaRPr lang="ka-GE" dirty="0" smtClean="0">
              <a:solidFill>
                <a:schemeClr val="tx2"/>
              </a:solidFill>
            </a:endParaRPr>
          </a:p>
          <a:p>
            <a:endParaRPr lang="ka-GE" dirty="0">
              <a:solidFill>
                <a:schemeClr val="tx2"/>
              </a:solidFill>
            </a:endParaRPr>
          </a:p>
          <a:p>
            <a:endParaRPr lang="ka-GE" dirty="0" smtClean="0">
              <a:solidFill>
                <a:schemeClr val="tx2"/>
              </a:solidFill>
            </a:endParaRPr>
          </a:p>
          <a:p>
            <a:endParaRPr lang="ka-G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588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428625"/>
            <a:ext cx="5943600" cy="768127"/>
          </a:xfrm>
        </p:spPr>
        <p:txBody>
          <a:bodyPr>
            <a:normAutofit/>
          </a:bodyPr>
          <a:lstStyle/>
          <a:p>
            <a:pPr algn="l"/>
            <a:r>
              <a:rPr lang="ka-GE" sz="2400" b="1" dirty="0" smtClean="0">
                <a:solidFill>
                  <a:schemeClr val="tx2"/>
                </a:solidFill>
                <a:latin typeface="Times New Roman" pitchFamily="18" charset="0"/>
              </a:rPr>
              <a:t>სასცენო კოსტიუმების შეძენა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85750" y="357188"/>
            <a:ext cx="4357688" cy="1587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-142875" y="785813"/>
            <a:ext cx="85725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80" name="Rectangle 16"/>
          <p:cNvSpPr>
            <a:spLocks noChangeArrowheads="1"/>
          </p:cNvSpPr>
          <p:nvPr/>
        </p:nvSpPr>
        <p:spPr bwMode="auto">
          <a:xfrm rot="10800000" flipV="1">
            <a:off x="467544" y="1484784"/>
            <a:ext cx="50086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a-GE" b="1" dirty="0" smtClean="0">
                <a:solidFill>
                  <a:schemeClr val="tx2"/>
                </a:solidFill>
              </a:rPr>
              <a:t>ხულოს კულტურის ცენტრთან არსებული ბავშვთა ქორეოგრაფიული ანსამბლი ,,არგინეთი“</a:t>
            </a:r>
          </a:p>
          <a:p>
            <a:endParaRPr lang="ka-GE" b="1" dirty="0" smtClean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7984" y="4393637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a-GE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ka-GE" b="1" dirty="0" smtClean="0">
                <a:solidFill>
                  <a:schemeClr val="tx2"/>
                </a:solidFill>
                <a:latin typeface="Times New Roman" pitchFamily="18" charset="0"/>
              </a:rPr>
              <a:t>სხალთის საჯარო სკოლის ქორეოგრაფიული ანსამბლი ,,სხალთა“</a:t>
            </a:r>
          </a:p>
          <a:p>
            <a:r>
              <a:rPr lang="ka-GE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ka-GE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5" name="Picture 8" descr="D:\2010 წლის მასალები\xorumi italiashi\georg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3212976"/>
            <a:ext cx="3000370" cy="236132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Овал 10"/>
          <p:cNvSpPr/>
          <p:nvPr/>
        </p:nvSpPr>
        <p:spPr>
          <a:xfrm>
            <a:off x="3923928" y="3868735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" name="Овал 10"/>
          <p:cNvSpPr/>
          <p:nvPr/>
        </p:nvSpPr>
        <p:spPr>
          <a:xfrm>
            <a:off x="251520" y="1556792"/>
            <a:ext cx="216024" cy="2160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050" name="Picture 2" descr="E:\DSC_03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66947"/>
            <a:ext cx="3326826" cy="22098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76555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</TotalTime>
  <Words>752</Words>
  <Application>Microsoft Office PowerPoint</Application>
  <PresentationFormat>On-screen Show (4:3)</PresentationFormat>
  <Paragraphs>139</Paragraphs>
  <Slides>11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Тема Office</vt:lpstr>
      <vt:lpstr>Acrobat Document</vt:lpstr>
      <vt:lpstr>Slide 1</vt:lpstr>
      <vt:lpstr>Slide 2</vt:lpstr>
      <vt:lpstr>Slide 3</vt:lpstr>
      <vt:lpstr>Slide 4</vt:lpstr>
      <vt:lpstr>Slide 5</vt:lpstr>
      <vt:lpstr> აჭარის მხატვართა პლენერი  </vt:lpstr>
      <vt:lpstr>Slide 7</vt:lpstr>
      <vt:lpstr>Slide 8</vt:lpstr>
      <vt:lpstr>სასცენო კოსტიუმების შეძენა</vt:lpstr>
      <vt:lpstr>Slide 10</vt:lpstr>
      <vt:lpstr>2013 წლის პრიორიტეტული მიმართულებები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ZAZA</dc:creator>
  <cp:lastModifiedBy>admin</cp:lastModifiedBy>
  <cp:revision>222</cp:revision>
  <cp:lastPrinted>2012-01-30T15:47:15Z</cp:lastPrinted>
  <dcterms:modified xsi:type="dcterms:W3CDTF">2014-06-12T06:36:33Z</dcterms:modified>
</cp:coreProperties>
</file>