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67" r:id="rId2"/>
    <p:sldId id="371" r:id="rId3"/>
    <p:sldId id="412" r:id="rId4"/>
    <p:sldId id="413" r:id="rId5"/>
    <p:sldId id="414" r:id="rId6"/>
    <p:sldId id="415" r:id="rId7"/>
    <p:sldId id="416" r:id="rId8"/>
    <p:sldId id="417" r:id="rId9"/>
    <p:sldId id="418" r:id="rId10"/>
    <p:sldId id="419" r:id="rId11"/>
    <p:sldId id="420" r:id="rId12"/>
    <p:sldId id="421" r:id="rId13"/>
    <p:sldId id="422" r:id="rId14"/>
    <p:sldId id="423" r:id="rId15"/>
    <p:sldId id="424" r:id="rId16"/>
    <p:sldId id="425" r:id="rId17"/>
    <p:sldId id="426" r:id="rId18"/>
    <p:sldId id="427" r:id="rId19"/>
    <p:sldId id="428" r:id="rId20"/>
    <p:sldId id="429" r:id="rId21"/>
    <p:sldId id="430" r:id="rId22"/>
    <p:sldId id="431" r:id="rId23"/>
    <p:sldId id="432" r:id="rId24"/>
    <p:sldId id="433" r:id="rId25"/>
    <p:sldId id="434" r:id="rId26"/>
    <p:sldId id="435" r:id="rId27"/>
    <p:sldId id="436" r:id="rId28"/>
    <p:sldId id="437" r:id="rId29"/>
    <p:sldId id="438" r:id="rId30"/>
    <p:sldId id="439" r:id="rId31"/>
    <p:sldId id="440" r:id="rId32"/>
    <p:sldId id="441" r:id="rId33"/>
    <p:sldId id="442" r:id="rId34"/>
    <p:sldId id="443" r:id="rId35"/>
    <p:sldId id="444" r:id="rId36"/>
    <p:sldId id="445" r:id="rId3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2079" autoAdjust="0"/>
  </p:normalViewPr>
  <p:slideViewPr>
    <p:cSldViewPr>
      <p:cViewPr>
        <p:scale>
          <a:sx n="74" d="100"/>
          <a:sy n="74" d="100"/>
        </p:scale>
        <p:origin x="-1266" y="22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2" Type="http://schemas.openxmlformats.org/officeDocument/2006/relationships/oleObject" Target="file:///F:\Documents\Desktop\2011%202012w&#4314;is%20proeq.%20davalian.muSebTai.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40"/>
  <c:chart>
    <c:view3D>
      <c:rotX val="40"/>
      <c:rAngAx val="1"/>
    </c:view3D>
    <c:plotArea>
      <c:layout>
        <c:manualLayout>
          <c:layoutTarget val="inner"/>
          <c:xMode val="edge"/>
          <c:yMode val="edge"/>
          <c:x val="7.1907541653538784E-2"/>
          <c:y val="3.2927840541671451E-2"/>
          <c:w val="0.87651979532197688"/>
          <c:h val="0.53370747648063066"/>
        </c:manualLayout>
      </c:layout>
      <c:bar3DChart>
        <c:barDir val="col"/>
        <c:grouping val="standard"/>
        <c:ser>
          <c:idx val="0"/>
          <c:order val="0"/>
          <c:tx>
            <c:strRef>
              <c:f>Лист1!$B$1</c:f>
              <c:strCache>
                <c:ptCount val="1"/>
                <c:pt idx="0">
                  <c:v>გეგმა - 41 745 800</c:v>
                </c:pt>
              </c:strCache>
            </c:strRef>
          </c:tx>
          <c:dLbls>
            <c:dLbl>
              <c:idx val="0"/>
              <c:layout>
                <c:manualLayout>
                  <c:x val="1.9753018390082332E-2"/>
                  <c:y val="-3.3816425120772944E-2"/>
                </c:manualLayout>
              </c:layout>
              <c:showVal val="1"/>
            </c:dLbl>
            <c:dLbl>
              <c:idx val="1"/>
              <c:layout>
                <c:manualLayout>
                  <c:x val="1.1287439080047064E-2"/>
                  <c:y val="-4.589371980676335E-2"/>
                </c:manualLayout>
              </c:layout>
              <c:showVal val="1"/>
            </c:dLbl>
            <c:dLbl>
              <c:idx val="2"/>
              <c:layout>
                <c:manualLayout>
                  <c:x val="1.8342088505076511E-2"/>
                  <c:y val="-2.6570048309178806E-2"/>
                </c:manualLayout>
              </c:layout>
              <c:showVal val="1"/>
            </c:dLbl>
            <c:dLbl>
              <c:idx val="3"/>
              <c:layout>
                <c:manualLayout>
                  <c:x val="4.2327896550176502E-3"/>
                  <c:y val="-4.8309178743961352E-2"/>
                </c:manualLayout>
              </c:layout>
              <c:showVal val="1"/>
            </c:dLbl>
            <c:dLbl>
              <c:idx val="4"/>
              <c:layout>
                <c:manualLayout>
                  <c:x val="2.1808865439061405E-2"/>
                  <c:y val="2.8591806458975709E-3"/>
                </c:manualLayout>
              </c:layout>
              <c:showVal val="1"/>
            </c:dLbl>
            <c:dLbl>
              <c:idx val="5"/>
              <c:layout>
                <c:manualLayout>
                  <c:x val="-1.2368448665589161E-2"/>
                  <c:y val="-4.5976808059094876E-2"/>
                </c:manualLayout>
              </c:layout>
              <c:showVal val="1"/>
            </c:dLbl>
            <c:txPr>
              <a:bodyPr/>
              <a:lstStyle/>
              <a:p>
                <a:pPr>
                  <a:defRPr sz="1400" b="1"/>
                </a:pPr>
                <a:endParaRPr lang="ru-RU"/>
              </a:p>
            </c:txPr>
            <c:showVal val="1"/>
          </c:dLbls>
          <c:cat>
            <c:strRef>
              <c:f>Лист1!$A$2:$A$7</c:f>
              <c:strCache>
                <c:ptCount val="6"/>
                <c:pt idx="0">
                  <c:v>შრომის ანაზღაურება</c:v>
                </c:pt>
                <c:pt idx="1">
                  <c:v>საქონელი და მომსახურება</c:v>
                </c:pt>
                <c:pt idx="2">
                  <c:v>სუბსიდიები</c:v>
                </c:pt>
                <c:pt idx="3">
                  <c:v>სოციალური უზრუნველყოფა</c:v>
                </c:pt>
                <c:pt idx="4">
                  <c:v>სხვა ხარჯები</c:v>
                </c:pt>
                <c:pt idx="5">
                  <c:v>არაფინანსური აქტივები</c:v>
                </c:pt>
              </c:strCache>
            </c:strRef>
          </c:cat>
          <c:val>
            <c:numRef>
              <c:f>Лист1!$B$2:$B$7</c:f>
              <c:numCache>
                <c:formatCode>#,##0</c:formatCode>
                <c:ptCount val="6"/>
                <c:pt idx="0">
                  <c:v>1455300</c:v>
                </c:pt>
                <c:pt idx="1">
                  <c:v>1719400</c:v>
                </c:pt>
                <c:pt idx="2">
                  <c:v>9952900</c:v>
                </c:pt>
                <c:pt idx="3">
                  <c:v>27800</c:v>
                </c:pt>
                <c:pt idx="4">
                  <c:v>25060200</c:v>
                </c:pt>
                <c:pt idx="5">
                  <c:v>3530200</c:v>
                </c:pt>
              </c:numCache>
            </c:numRef>
          </c:val>
        </c:ser>
        <c:ser>
          <c:idx val="1"/>
          <c:order val="1"/>
          <c:tx>
            <c:strRef>
              <c:f>Лист1!$C$1</c:f>
              <c:strCache>
                <c:ptCount val="1"/>
                <c:pt idx="0">
                  <c:v>ხარჯი - 38 613 600</c:v>
                </c:pt>
              </c:strCache>
            </c:strRef>
          </c:tx>
          <c:dLbls>
            <c:dLbl>
              <c:idx val="0"/>
              <c:layout>
                <c:manualLayout>
                  <c:x val="1.8495769940481677E-2"/>
                  <c:y val="-5.9320339689368937E-2"/>
                </c:manualLayout>
              </c:layout>
              <c:showVal val="1"/>
            </c:dLbl>
            <c:dLbl>
              <c:idx val="1"/>
              <c:layout>
                <c:manualLayout>
                  <c:x val="1.4453376707120189E-2"/>
                  <c:y val="-5.6193876516671515E-2"/>
                </c:manualLayout>
              </c:layout>
              <c:showVal val="1"/>
            </c:dLbl>
            <c:dLbl>
              <c:idx val="2"/>
              <c:layout>
                <c:manualLayout>
                  <c:x val="1.8789389719256266E-2"/>
                  <c:y val="-4.8531075173489008E-2"/>
                </c:manualLayout>
              </c:layout>
              <c:showVal val="1"/>
            </c:dLbl>
            <c:dLbl>
              <c:idx val="3"/>
              <c:layout>
                <c:manualLayout>
                  <c:x val="1.4109298850058806E-2"/>
                  <c:y val="-7.4879227053140165E-2"/>
                </c:manualLayout>
              </c:layout>
              <c:showVal val="1"/>
            </c:dLbl>
            <c:dLbl>
              <c:idx val="4"/>
              <c:layout>
                <c:manualLayout>
                  <c:x val="2.3125402731392276E-2"/>
                  <c:y val="-4.0868273830306633E-2"/>
                </c:manualLayout>
              </c:layout>
              <c:showVal val="1"/>
            </c:dLbl>
            <c:dLbl>
              <c:idx val="5"/>
              <c:layout>
                <c:manualLayout>
                  <c:x val="1.5898714377832211E-2"/>
                  <c:y val="-5.1085342287883154E-2"/>
                </c:manualLayout>
              </c:layout>
              <c:showVal val="1"/>
            </c:dLbl>
            <c:delete val="1"/>
          </c:dLbls>
          <c:cat>
            <c:strRef>
              <c:f>Лист1!$A$2:$A$7</c:f>
              <c:strCache>
                <c:ptCount val="6"/>
                <c:pt idx="0">
                  <c:v>შრომის ანაზღაურება</c:v>
                </c:pt>
                <c:pt idx="1">
                  <c:v>საქონელი და მომსახურება</c:v>
                </c:pt>
                <c:pt idx="2">
                  <c:v>სუბსიდიები</c:v>
                </c:pt>
                <c:pt idx="3">
                  <c:v>სოციალური უზრუნველყოფა</c:v>
                </c:pt>
                <c:pt idx="4">
                  <c:v>სხვა ხარჯები</c:v>
                </c:pt>
                <c:pt idx="5">
                  <c:v>არაფინანსური აქტივები</c:v>
                </c:pt>
              </c:strCache>
            </c:strRef>
          </c:cat>
          <c:val>
            <c:numRef>
              <c:f>Лист1!$C$2:$C$7</c:f>
              <c:numCache>
                <c:formatCode>#,##0</c:formatCode>
                <c:ptCount val="6"/>
                <c:pt idx="0">
                  <c:v>1445500</c:v>
                </c:pt>
                <c:pt idx="1">
                  <c:v>1532900</c:v>
                </c:pt>
                <c:pt idx="2">
                  <c:v>9858900</c:v>
                </c:pt>
                <c:pt idx="3">
                  <c:v>22400</c:v>
                </c:pt>
                <c:pt idx="4">
                  <c:v>23650900</c:v>
                </c:pt>
                <c:pt idx="5">
                  <c:v>2103000</c:v>
                </c:pt>
              </c:numCache>
            </c:numRef>
          </c:val>
        </c:ser>
        <c:shape val="box"/>
        <c:axId val="59892864"/>
        <c:axId val="59894400"/>
        <c:axId val="51501696"/>
      </c:bar3DChart>
      <c:catAx>
        <c:axId val="59892864"/>
        <c:scaling>
          <c:orientation val="minMax"/>
        </c:scaling>
        <c:axPos val="b"/>
        <c:tickLblPos val="nextTo"/>
        <c:txPr>
          <a:bodyPr/>
          <a:lstStyle/>
          <a:p>
            <a:pPr>
              <a:defRPr sz="1400"/>
            </a:pPr>
            <a:endParaRPr lang="ru-RU"/>
          </a:p>
        </c:txPr>
        <c:crossAx val="59894400"/>
        <c:crosses val="autoZero"/>
        <c:auto val="1"/>
        <c:lblAlgn val="ctr"/>
        <c:lblOffset val="100"/>
      </c:catAx>
      <c:valAx>
        <c:axId val="59894400"/>
        <c:scaling>
          <c:orientation val="minMax"/>
        </c:scaling>
        <c:delete val="1"/>
        <c:axPos val="l"/>
        <c:majorGridlines/>
        <c:numFmt formatCode="#,##0" sourceLinked="1"/>
        <c:tickLblPos val="nextTo"/>
        <c:crossAx val="59892864"/>
        <c:crosses val="autoZero"/>
        <c:crossBetween val="between"/>
      </c:valAx>
      <c:serAx>
        <c:axId val="51501696"/>
        <c:scaling>
          <c:orientation val="minMax"/>
        </c:scaling>
        <c:delete val="1"/>
        <c:axPos val="b"/>
        <c:tickLblPos val="nextTo"/>
        <c:crossAx val="59894400"/>
        <c:crosses val="autoZero"/>
      </c:serAx>
    </c:plotArea>
    <c:legend>
      <c:legendPos val="r"/>
      <c:layout>
        <c:manualLayout>
          <c:xMode val="edge"/>
          <c:yMode val="edge"/>
          <c:x val="0.67333795792451601"/>
          <c:y val="0.742137205675378"/>
          <c:w val="0.32101832253546136"/>
          <c:h val="0.20413138575069431"/>
        </c:manualLayout>
      </c:layout>
      <c:txPr>
        <a:bodyPr/>
        <a:lstStyle/>
        <a:p>
          <a:pPr>
            <a:defRPr b="1"/>
          </a:pPr>
          <a:endParaRPr lang="ru-RU"/>
        </a:p>
      </c:txPr>
    </c:legend>
    <c:plotVisOnly val="1"/>
    <c:dispBlanksAs val="gap"/>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40"/>
  <c:chart>
    <c:view3D>
      <c:rotX val="40"/>
      <c:rAngAx val="1"/>
    </c:view3D>
    <c:plotArea>
      <c:layout>
        <c:manualLayout>
          <c:layoutTarget val="inner"/>
          <c:xMode val="edge"/>
          <c:yMode val="edge"/>
          <c:x val="7.1907541653538784E-2"/>
          <c:y val="3.2927840541671458E-2"/>
          <c:w val="0.87651979532197688"/>
          <c:h val="0.53370747648063077"/>
        </c:manualLayout>
      </c:layout>
      <c:bar3DChart>
        <c:barDir val="col"/>
        <c:grouping val="standard"/>
        <c:ser>
          <c:idx val="0"/>
          <c:order val="0"/>
          <c:tx>
            <c:strRef>
              <c:f>Лист1!$B$1</c:f>
              <c:strCache>
                <c:ptCount val="1"/>
                <c:pt idx="0">
                  <c:v>გეგმა - 26 724, 7</c:v>
                </c:pt>
              </c:strCache>
            </c:strRef>
          </c:tx>
          <c:dLbls>
            <c:dLbl>
              <c:idx val="0"/>
              <c:layout>
                <c:manualLayout>
                  <c:x val="4.3738826435182322E-2"/>
                  <c:y val="-5.5555555555555504E-2"/>
                </c:manualLayout>
              </c:layout>
              <c:showVal val="1"/>
            </c:dLbl>
            <c:dLbl>
              <c:idx val="1"/>
              <c:layout>
                <c:manualLayout>
                  <c:x val="1.1287439080047068E-2"/>
                  <c:y val="-4.5893719806763371E-2"/>
                </c:manualLayout>
              </c:layout>
              <c:showVal val="1"/>
            </c:dLbl>
            <c:dLbl>
              <c:idx val="2"/>
              <c:layout>
                <c:manualLayout>
                  <c:x val="1.8342088505076463E-2"/>
                  <c:y val="-4.8309178743961352E-2"/>
                </c:manualLayout>
              </c:layout>
              <c:showVal val="1"/>
            </c:dLbl>
            <c:dLbl>
              <c:idx val="3"/>
              <c:layout>
                <c:manualLayout>
                  <c:x val="4.9382545975205888E-2"/>
                  <c:y val="5.5555555555555504E-2"/>
                </c:manualLayout>
              </c:layout>
              <c:showVal val="1"/>
            </c:dLbl>
            <c:dLbl>
              <c:idx val="4"/>
              <c:layout>
                <c:manualLayout>
                  <c:x val="3.5918164289120195E-2"/>
                  <c:y val="-4.5449998098063805E-2"/>
                </c:manualLayout>
              </c:layout>
              <c:showVal val="1"/>
            </c:dLbl>
            <c:dLbl>
              <c:idx val="5"/>
              <c:layout>
                <c:manualLayout>
                  <c:x val="-1.2368448665589161E-2"/>
                  <c:y val="-4.5976808059094876E-2"/>
                </c:manualLayout>
              </c:layout>
              <c:showVal val="1"/>
            </c:dLbl>
            <c:txPr>
              <a:bodyPr/>
              <a:lstStyle/>
              <a:p>
                <a:pPr>
                  <a:defRPr sz="1400" b="1"/>
                </a:pPr>
                <a:endParaRPr lang="ru-RU"/>
              </a:p>
            </c:txPr>
            <c:showVal val="1"/>
          </c:dLbls>
          <c:cat>
            <c:strRef>
              <c:f>Лист1!$A$2:$A$6</c:f>
              <c:strCache>
                <c:ptCount val="5"/>
                <c:pt idx="0">
                  <c:v>შრომის ანაზღაურება</c:v>
                </c:pt>
                <c:pt idx="1">
                  <c:v>საქონელი და მომსახურება</c:v>
                </c:pt>
                <c:pt idx="2">
                  <c:v>სოციალური უზრუნველყოფა</c:v>
                </c:pt>
                <c:pt idx="3">
                  <c:v>სხვა ხარჯები</c:v>
                </c:pt>
                <c:pt idx="4">
                  <c:v>არაფინანსური აქტივები</c:v>
                </c:pt>
              </c:strCache>
            </c:strRef>
          </c:cat>
          <c:val>
            <c:numRef>
              <c:f>Лист1!$B$2:$B$6</c:f>
              <c:numCache>
                <c:formatCode>#,##0.0</c:formatCode>
                <c:ptCount val="5"/>
                <c:pt idx="0">
                  <c:v>790.1</c:v>
                </c:pt>
                <c:pt idx="1">
                  <c:v>856.9</c:v>
                </c:pt>
                <c:pt idx="2">
                  <c:v>15.4</c:v>
                </c:pt>
                <c:pt idx="3">
                  <c:v>24792</c:v>
                </c:pt>
                <c:pt idx="4">
                  <c:v>270.3</c:v>
                </c:pt>
              </c:numCache>
            </c:numRef>
          </c:val>
        </c:ser>
        <c:ser>
          <c:idx val="1"/>
          <c:order val="1"/>
          <c:tx>
            <c:strRef>
              <c:f>Лист1!$C$1</c:f>
              <c:strCache>
                <c:ptCount val="1"/>
                <c:pt idx="0">
                  <c:v>ხარჯი - 25 171,4 </c:v>
                </c:pt>
              </c:strCache>
            </c:strRef>
          </c:tx>
          <c:dLbls>
            <c:dLbl>
              <c:idx val="0"/>
              <c:layout>
                <c:manualLayout>
                  <c:x val="1.8495769940481677E-2"/>
                  <c:y val="-5.9320339689368937E-2"/>
                </c:manualLayout>
              </c:layout>
              <c:showVal val="1"/>
            </c:dLbl>
            <c:dLbl>
              <c:idx val="1"/>
              <c:layout>
                <c:manualLayout>
                  <c:x val="1.4453376707120189E-2"/>
                  <c:y val="-5.6193876516671515E-2"/>
                </c:manualLayout>
              </c:layout>
              <c:showVal val="1"/>
            </c:dLbl>
            <c:dLbl>
              <c:idx val="2"/>
              <c:layout>
                <c:manualLayout>
                  <c:x val="1.8789389719256269E-2"/>
                  <c:y val="-4.8531075173489001E-2"/>
                </c:manualLayout>
              </c:layout>
              <c:showVal val="1"/>
            </c:dLbl>
            <c:dLbl>
              <c:idx val="3"/>
              <c:layout>
                <c:manualLayout>
                  <c:x val="1.4109298850058804E-2"/>
                  <c:y val="-7.4879227053140193E-2"/>
                </c:manualLayout>
              </c:layout>
              <c:showVal val="1"/>
            </c:dLbl>
            <c:dLbl>
              <c:idx val="4"/>
              <c:layout>
                <c:manualLayout>
                  <c:x val="2.3125402731392269E-2"/>
                  <c:y val="-4.0868273830306646E-2"/>
                </c:manualLayout>
              </c:layout>
              <c:showVal val="1"/>
            </c:dLbl>
            <c:dLbl>
              <c:idx val="5"/>
              <c:layout>
                <c:manualLayout>
                  <c:x val="1.5898714377832211E-2"/>
                  <c:y val="-5.108534228788314E-2"/>
                </c:manualLayout>
              </c:layout>
              <c:showVal val="1"/>
            </c:dLbl>
            <c:delete val="1"/>
          </c:dLbls>
          <c:cat>
            <c:strRef>
              <c:f>Лист1!$A$2:$A$6</c:f>
              <c:strCache>
                <c:ptCount val="5"/>
                <c:pt idx="0">
                  <c:v>შრომის ანაზღაურება</c:v>
                </c:pt>
                <c:pt idx="1">
                  <c:v>საქონელი და მომსახურება</c:v>
                </c:pt>
                <c:pt idx="2">
                  <c:v>სოციალური უზრუნველყოფა</c:v>
                </c:pt>
                <c:pt idx="3">
                  <c:v>სხვა ხარჯები</c:v>
                </c:pt>
                <c:pt idx="4">
                  <c:v>არაფინანსური აქტივები</c:v>
                </c:pt>
              </c:strCache>
            </c:strRef>
          </c:cat>
          <c:val>
            <c:numRef>
              <c:f>Лист1!$C$2:$C$6</c:f>
              <c:numCache>
                <c:formatCode>#,##0.0</c:formatCode>
                <c:ptCount val="5"/>
                <c:pt idx="0">
                  <c:v>781.7</c:v>
                </c:pt>
                <c:pt idx="1">
                  <c:v>718.6</c:v>
                </c:pt>
                <c:pt idx="2">
                  <c:v>10.6</c:v>
                </c:pt>
                <c:pt idx="3">
                  <c:v>23396.9</c:v>
                </c:pt>
                <c:pt idx="4">
                  <c:v>263.60000000000002</c:v>
                </c:pt>
              </c:numCache>
            </c:numRef>
          </c:val>
        </c:ser>
        <c:shape val="box"/>
        <c:axId val="59969920"/>
        <c:axId val="59971456"/>
        <c:axId val="59905344"/>
      </c:bar3DChart>
      <c:catAx>
        <c:axId val="59969920"/>
        <c:scaling>
          <c:orientation val="minMax"/>
        </c:scaling>
        <c:axPos val="b"/>
        <c:tickLblPos val="nextTo"/>
        <c:txPr>
          <a:bodyPr/>
          <a:lstStyle/>
          <a:p>
            <a:pPr>
              <a:defRPr sz="1400"/>
            </a:pPr>
            <a:endParaRPr lang="ru-RU"/>
          </a:p>
        </c:txPr>
        <c:crossAx val="59971456"/>
        <c:crosses val="autoZero"/>
        <c:auto val="1"/>
        <c:lblAlgn val="ctr"/>
        <c:lblOffset val="100"/>
      </c:catAx>
      <c:valAx>
        <c:axId val="59971456"/>
        <c:scaling>
          <c:orientation val="minMax"/>
        </c:scaling>
        <c:delete val="1"/>
        <c:axPos val="l"/>
        <c:majorGridlines/>
        <c:numFmt formatCode="#,##0.0" sourceLinked="1"/>
        <c:tickLblPos val="nextTo"/>
        <c:crossAx val="59969920"/>
        <c:crosses val="autoZero"/>
        <c:crossBetween val="between"/>
      </c:valAx>
      <c:serAx>
        <c:axId val="59905344"/>
        <c:scaling>
          <c:orientation val="minMax"/>
        </c:scaling>
        <c:delete val="1"/>
        <c:axPos val="b"/>
        <c:tickLblPos val="nextTo"/>
        <c:crossAx val="59971456"/>
        <c:crosses val="autoZero"/>
      </c:serAx>
    </c:plotArea>
    <c:legend>
      <c:legendPos val="r"/>
      <c:layout>
        <c:manualLayout>
          <c:xMode val="edge"/>
          <c:yMode val="edge"/>
          <c:x val="0.75799375102486888"/>
          <c:y val="0.7155671573661988"/>
          <c:w val="0.2335406696650964"/>
          <c:h val="0.23070143405987309"/>
        </c:manualLayout>
      </c:layout>
      <c:txPr>
        <a:bodyPr/>
        <a:lstStyle/>
        <a:p>
          <a:pPr>
            <a:defRPr b="1"/>
          </a:pPr>
          <a:endParaRPr lang="ru-RU"/>
        </a:p>
      </c:txPr>
    </c:legend>
    <c:plotVisOnly val="1"/>
    <c:dispBlanksAs val="gap"/>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8"/>
  <c:clrMapOvr bg1="lt1" tx1="dk1" bg2="lt2" tx2="dk2" accent1="accent1" accent2="accent2" accent3="accent3" accent4="accent4" accent5="accent5" accent6="accent6" hlink="hlink" folHlink="folHlink"/>
  <c:chart>
    <c:plotArea>
      <c:layout/>
      <c:barChart>
        <c:barDir val="col"/>
        <c:grouping val="stacked"/>
        <c:ser>
          <c:idx val="0"/>
          <c:order val="0"/>
          <c:cat>
            <c:strRef>
              <c:f>Sheet3!$A$1:$A$14</c:f>
              <c:strCache>
                <c:ptCount val="14"/>
                <c:pt idx="0">
                  <c:v>ბათუმის №4 </c:v>
                </c:pt>
                <c:pt idx="1">
                  <c:v>ბათუმის №11  </c:v>
                </c:pt>
                <c:pt idx="2">
                  <c:v>ქობულეთის №6 </c:v>
                </c:pt>
                <c:pt idx="3">
                  <c:v>დაბა ჩაქვი</c:v>
                </c:pt>
                <c:pt idx="4">
                  <c:v>ზემო ახალშენი</c:v>
                </c:pt>
                <c:pt idx="5">
                  <c:v>ყოროლისთავი</c:v>
                </c:pt>
                <c:pt idx="6">
                  <c:v>უჩხითი</c:v>
                </c:pt>
                <c:pt idx="7">
                  <c:v>ხარაულა</c:v>
                </c:pt>
                <c:pt idx="8">
                  <c:v>სხალთა</c:v>
                </c:pt>
                <c:pt idx="9">
                  <c:v>ზედა ვაშლოვანი</c:v>
                </c:pt>
                <c:pt idx="10">
                  <c:v>ხიხაძირი</c:v>
                </c:pt>
                <c:pt idx="11">
                  <c:v>უჩამბა</c:v>
                </c:pt>
                <c:pt idx="12">
                  <c:v>პაპოშვილები</c:v>
                </c:pt>
                <c:pt idx="13">
                  <c:v>ოლადაური</c:v>
                </c:pt>
              </c:strCache>
            </c:strRef>
          </c:cat>
          <c:val>
            <c:numRef>
              <c:f>Sheet3!$B$1:$B$14</c:f>
              <c:numCache>
                <c:formatCode>#,##0</c:formatCode>
                <c:ptCount val="14"/>
                <c:pt idx="0">
                  <c:v>150000</c:v>
                </c:pt>
                <c:pt idx="1">
                  <c:v>131903</c:v>
                </c:pt>
                <c:pt idx="2">
                  <c:v>270000</c:v>
                </c:pt>
                <c:pt idx="3">
                  <c:v>178900</c:v>
                </c:pt>
                <c:pt idx="4">
                  <c:v>298950</c:v>
                </c:pt>
                <c:pt idx="5">
                  <c:v>269555</c:v>
                </c:pt>
                <c:pt idx="6">
                  <c:v>208860</c:v>
                </c:pt>
                <c:pt idx="7">
                  <c:v>155194</c:v>
                </c:pt>
                <c:pt idx="8">
                  <c:v>262000</c:v>
                </c:pt>
                <c:pt idx="9">
                  <c:v>137770</c:v>
                </c:pt>
                <c:pt idx="10">
                  <c:v>127777</c:v>
                </c:pt>
                <c:pt idx="11">
                  <c:v>468336</c:v>
                </c:pt>
                <c:pt idx="12">
                  <c:v>175100</c:v>
                </c:pt>
                <c:pt idx="13">
                  <c:v>104777</c:v>
                </c:pt>
              </c:numCache>
            </c:numRef>
          </c:val>
        </c:ser>
        <c:overlap val="100"/>
        <c:axId val="48539136"/>
        <c:axId val="49785472"/>
      </c:barChart>
      <c:catAx>
        <c:axId val="48539136"/>
        <c:scaling>
          <c:orientation val="minMax"/>
        </c:scaling>
        <c:axPos val="b"/>
        <c:tickLblPos val="nextTo"/>
        <c:txPr>
          <a:bodyPr/>
          <a:lstStyle/>
          <a:p>
            <a:pPr>
              <a:defRPr sz="1600" b="1">
                <a:solidFill>
                  <a:schemeClr val="tx2"/>
                </a:solidFill>
              </a:defRPr>
            </a:pPr>
            <a:endParaRPr lang="ru-RU"/>
          </a:p>
        </c:txPr>
        <c:crossAx val="49785472"/>
        <c:crosses val="autoZero"/>
        <c:auto val="1"/>
        <c:lblAlgn val="ctr"/>
        <c:lblOffset val="100"/>
      </c:catAx>
      <c:valAx>
        <c:axId val="49785472"/>
        <c:scaling>
          <c:orientation val="minMax"/>
        </c:scaling>
        <c:axPos val="l"/>
        <c:majorGridlines/>
        <c:numFmt formatCode="#,##0" sourceLinked="1"/>
        <c:tickLblPos val="nextTo"/>
        <c:txPr>
          <a:bodyPr/>
          <a:lstStyle/>
          <a:p>
            <a:pPr>
              <a:defRPr sz="1800" b="1">
                <a:solidFill>
                  <a:schemeClr val="tx2"/>
                </a:solidFill>
              </a:defRPr>
            </a:pPr>
            <a:endParaRPr lang="ru-RU"/>
          </a:p>
        </c:txPr>
        <c:crossAx val="48539136"/>
        <c:crosses val="autoZero"/>
        <c:crossBetween val="between"/>
      </c:valAx>
    </c:plotArea>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06AABE-4A9C-4182-A086-03AB8674E59E}" type="datetimeFigureOut">
              <a:rPr lang="ru-RU" smtClean="0"/>
              <a:pPr/>
              <a:t>08.03.2012</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44CB11-218E-40E0-B6BA-4F0DE03C5631}" type="slidenum">
              <a:rPr lang="ru-RU" smtClean="0"/>
              <a:pPr/>
              <a:t>‹#›</a:t>
            </a:fld>
            <a:endParaRPr lang="ru-RU" dirty="0"/>
          </a:p>
        </p:txBody>
      </p:sp>
    </p:spTree>
    <p:extLst>
      <p:ext uri="{BB962C8B-B14F-4D97-AF65-F5344CB8AC3E}">
        <p14:creationId xmlns="" xmlns:p14="http://schemas.microsoft.com/office/powerpoint/2010/main" val="3784332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1223D3-91CE-498A-8241-0973FC885B4D}" type="datetimeFigureOut">
              <a:rPr lang="ru-RU" smtClean="0"/>
              <a:pPr/>
              <a:t>08.03.2012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01321A-215D-4042-A7EE-238028A70C20}" type="slidenum">
              <a:rPr lang="ru-RU" smtClean="0"/>
              <a:pPr/>
              <a:t>‹#›</a:t>
            </a:fld>
            <a:endParaRPr lang="ru-RU" dirty="0"/>
          </a:p>
        </p:txBody>
      </p:sp>
    </p:spTree>
    <p:extLst>
      <p:ext uri="{BB962C8B-B14F-4D97-AF65-F5344CB8AC3E}">
        <p14:creationId xmlns="" xmlns:p14="http://schemas.microsoft.com/office/powerpoint/2010/main" val="4231421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EA01321A-215D-4042-A7EE-238028A70C20}" type="slidenum">
              <a:rPr lang="ru-RU" smtClean="0"/>
              <a:pPr/>
              <a:t>1</a:t>
            </a:fld>
            <a:endParaRPr lang="ru-RU" dirty="0"/>
          </a:p>
        </p:txBody>
      </p:sp>
    </p:spTree>
    <p:extLst>
      <p:ext uri="{BB962C8B-B14F-4D97-AF65-F5344CB8AC3E}">
        <p14:creationId xmlns="" xmlns:p14="http://schemas.microsoft.com/office/powerpoint/2010/main" val="2257091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D1A61F4-BDB9-401B-9B30-51072C22A80C}" type="slidenum">
              <a:rPr lang="ru-RU" smtClean="0"/>
              <a:pPr eaLnBrk="1" hangingPunct="1"/>
              <a:t>10</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EA01321A-215D-4042-A7EE-238028A70C20}" type="slidenum">
              <a:rPr lang="ru-RU" smtClean="0"/>
              <a:pPr/>
              <a:t>11</a:t>
            </a:fld>
            <a:endParaRPr lang="ru-RU" dirty="0"/>
          </a:p>
        </p:txBody>
      </p:sp>
    </p:spTree>
    <p:extLst>
      <p:ext uri="{BB962C8B-B14F-4D97-AF65-F5344CB8AC3E}">
        <p14:creationId xmlns="" xmlns:p14="http://schemas.microsoft.com/office/powerpoint/2010/main" val="3729974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ka-GE" dirty="0" smtClean="0"/>
          </a:p>
        </p:txBody>
      </p:sp>
      <p:sp>
        <p:nvSpPr>
          <p:cNvPr id="256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02BD1C0-414E-4850-92A5-37030C253EAA}" type="slidenum">
              <a:rPr lang="ru-RU" smtClean="0"/>
              <a:pPr eaLnBrk="1" hangingPunct="1"/>
              <a:t>12</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ka-GE" dirty="0" smtClean="0"/>
              <a:t>	</a:t>
            </a:r>
            <a:endParaRPr lang="en-US" dirty="0"/>
          </a:p>
        </p:txBody>
      </p:sp>
      <p:sp>
        <p:nvSpPr>
          <p:cNvPr id="266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D6CEDB6-0074-4258-B7A3-D8185F03C418}" type="slidenum">
              <a:rPr lang="ru-RU" smtClean="0"/>
              <a:pPr eaLnBrk="1" hangingPunct="1"/>
              <a:t>13</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EA01321A-215D-4042-A7EE-238028A70C20}" type="slidenum">
              <a:rPr lang="ru-RU" smtClean="0"/>
              <a:pPr/>
              <a:t>14</a:t>
            </a:fld>
            <a:endParaRPr lang="ru-RU" dirty="0"/>
          </a:p>
        </p:txBody>
      </p:sp>
    </p:spTree>
    <p:extLst>
      <p:ext uri="{BB962C8B-B14F-4D97-AF65-F5344CB8AC3E}">
        <p14:creationId xmlns="" xmlns:p14="http://schemas.microsoft.com/office/powerpoint/2010/main" val="1759239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47B38E6-E843-473E-9A96-9F2A59F45CA5}" type="slidenum">
              <a:rPr lang="ru-RU" smtClean="0"/>
              <a:pPr eaLnBrk="1" hangingPunct="1"/>
              <a:t>15</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86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A62D424-CD78-4A9C-9FC0-E0B565356A03}" type="slidenum">
              <a:rPr lang="ru-RU" smtClean="0"/>
              <a:pPr eaLnBrk="1" hangingPunct="1"/>
              <a:t>16</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100" dirty="0" smtClean="0"/>
          </a:p>
        </p:txBody>
      </p:sp>
      <p:sp>
        <p:nvSpPr>
          <p:cNvPr id="297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D4FBC3-E778-4845-9768-C61A2F306FD9}" type="slidenum">
              <a:rPr lang="ru-RU" smtClean="0"/>
              <a:pPr eaLnBrk="1" hangingPunct="1"/>
              <a:t>17</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2A3827E-76A9-43F4-9E6A-2FEE5C534F83}" type="slidenum">
              <a:rPr lang="ru-RU" smtClean="0"/>
              <a:pPr eaLnBrk="1" hangingPunct="1"/>
              <a:t>18</a:t>
            </a:fld>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EA01321A-215D-4042-A7EE-238028A70C20}" type="slidenum">
              <a:rPr lang="ru-RU" smtClean="0"/>
              <a:pPr/>
              <a:t>19</a:t>
            </a:fld>
            <a:endParaRPr lang="ru-RU" dirty="0"/>
          </a:p>
        </p:txBody>
      </p:sp>
    </p:spTree>
    <p:extLst>
      <p:ext uri="{BB962C8B-B14F-4D97-AF65-F5344CB8AC3E}">
        <p14:creationId xmlns="" xmlns:p14="http://schemas.microsoft.com/office/powerpoint/2010/main" val="294104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A01321A-215D-4042-A7EE-238028A70C20}" type="slidenum">
              <a:rPr lang="ru-RU" smtClean="0"/>
              <a:pPr/>
              <a:t>2</a:t>
            </a:fld>
            <a:endParaRPr lang="ru-R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EA01321A-215D-4042-A7EE-238028A70C20}" type="slidenum">
              <a:rPr lang="ru-RU" smtClean="0"/>
              <a:pPr/>
              <a:t>20</a:t>
            </a:fld>
            <a:endParaRPr lang="ru-RU" dirty="0"/>
          </a:p>
        </p:txBody>
      </p:sp>
    </p:spTree>
    <p:extLst>
      <p:ext uri="{BB962C8B-B14F-4D97-AF65-F5344CB8AC3E}">
        <p14:creationId xmlns="" xmlns:p14="http://schemas.microsoft.com/office/powerpoint/2010/main" val="1684917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6691AD-6008-4811-9C9A-7260C4C9624D}" type="slidenum">
              <a:rPr lang="ru-RU" smtClean="0"/>
              <a:pPr/>
              <a:t>21</a:t>
            </a:fld>
            <a:endParaRPr lang="ru-RU"/>
          </a:p>
        </p:txBody>
      </p:sp>
    </p:spTree>
    <p:extLst>
      <p:ext uri="{BB962C8B-B14F-4D97-AF65-F5344CB8AC3E}">
        <p14:creationId xmlns="" xmlns:p14="http://schemas.microsoft.com/office/powerpoint/2010/main" val="3534079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691AD-6008-4811-9C9A-7260C4C9624D}" type="slidenum">
              <a:rPr lang="ru-RU" smtClean="0"/>
              <a:pPr/>
              <a:t>22</a:t>
            </a:fld>
            <a:endParaRPr lang="ru-RU"/>
          </a:p>
        </p:txBody>
      </p:sp>
    </p:spTree>
    <p:extLst>
      <p:ext uri="{BB962C8B-B14F-4D97-AF65-F5344CB8AC3E}">
        <p14:creationId xmlns="" xmlns:p14="http://schemas.microsoft.com/office/powerpoint/2010/main" val="2770098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2B2452F-1459-46A2-9786-010E16FB1B30}" type="slidenum">
              <a:rPr lang="ru-RU"/>
              <a:pPr>
                <a:defRPr/>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006691AD-6008-4811-9C9A-7260C4C9624D}" type="slidenum">
              <a:rPr lang="ru-RU" smtClean="0"/>
              <a:pPr/>
              <a:t>24</a:t>
            </a:fld>
            <a:endParaRPr lang="ru-RU"/>
          </a:p>
        </p:txBody>
      </p:sp>
    </p:spTree>
    <p:extLst>
      <p:ext uri="{BB962C8B-B14F-4D97-AF65-F5344CB8AC3E}">
        <p14:creationId xmlns="" xmlns:p14="http://schemas.microsoft.com/office/powerpoint/2010/main" val="560337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691AD-6008-4811-9C9A-7260C4C9624D}" type="slidenum">
              <a:rPr lang="ru-RU" smtClean="0"/>
              <a:pPr/>
              <a:t>25</a:t>
            </a:fld>
            <a:endParaRPr lang="ru-RU"/>
          </a:p>
        </p:txBody>
      </p:sp>
    </p:spTree>
    <p:extLst>
      <p:ext uri="{BB962C8B-B14F-4D97-AF65-F5344CB8AC3E}">
        <p14:creationId xmlns="" xmlns:p14="http://schemas.microsoft.com/office/powerpoint/2010/main" val="2927518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06691AD-6008-4811-9C9A-7260C4C9624D}" type="slidenum">
              <a:rPr lang="ru-RU" smtClean="0"/>
              <a:pPr/>
              <a:t>26</a:t>
            </a:fld>
            <a:endParaRPr lang="ru-RU"/>
          </a:p>
        </p:txBody>
      </p:sp>
    </p:spTree>
    <p:extLst>
      <p:ext uri="{BB962C8B-B14F-4D97-AF65-F5344CB8AC3E}">
        <p14:creationId xmlns="" xmlns:p14="http://schemas.microsoft.com/office/powerpoint/2010/main" val="2478619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006691AD-6008-4811-9C9A-7260C4C9624D}" type="slidenum">
              <a:rPr lang="ru-RU" smtClean="0"/>
              <a:pPr/>
              <a:t>27</a:t>
            </a:fld>
            <a:endParaRPr lang="ru-RU"/>
          </a:p>
        </p:txBody>
      </p:sp>
    </p:spTree>
    <p:extLst>
      <p:ext uri="{BB962C8B-B14F-4D97-AF65-F5344CB8AC3E}">
        <p14:creationId xmlns="" xmlns:p14="http://schemas.microsoft.com/office/powerpoint/2010/main" val="2362225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006691AD-6008-4811-9C9A-7260C4C9624D}" type="slidenum">
              <a:rPr lang="ru-RU" smtClean="0"/>
              <a:pPr/>
              <a:t>28</a:t>
            </a:fld>
            <a:endParaRPr lang="ru-RU"/>
          </a:p>
        </p:txBody>
      </p:sp>
    </p:spTree>
    <p:extLst>
      <p:ext uri="{BB962C8B-B14F-4D97-AF65-F5344CB8AC3E}">
        <p14:creationId xmlns="" xmlns:p14="http://schemas.microsoft.com/office/powerpoint/2010/main" val="2264949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006691AD-6008-4811-9C9A-7260C4C9624D}" type="slidenum">
              <a:rPr lang="ru-RU" smtClean="0"/>
              <a:pPr/>
              <a:t>29</a:t>
            </a:fld>
            <a:endParaRPr lang="ru-RU"/>
          </a:p>
        </p:txBody>
      </p:sp>
    </p:spTree>
    <p:extLst>
      <p:ext uri="{BB962C8B-B14F-4D97-AF65-F5344CB8AC3E}">
        <p14:creationId xmlns="" xmlns:p14="http://schemas.microsoft.com/office/powerpoint/2010/main" val="6001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EA01321A-215D-4042-A7EE-238028A70C20}" type="slidenum">
              <a:rPr lang="ru-RU" smtClean="0"/>
              <a:pPr/>
              <a:t>3</a:t>
            </a:fld>
            <a:endParaRPr lang="ru-RU" dirty="0"/>
          </a:p>
        </p:txBody>
      </p:sp>
    </p:spTree>
    <p:extLst>
      <p:ext uri="{BB962C8B-B14F-4D97-AF65-F5344CB8AC3E}">
        <p14:creationId xmlns="" xmlns:p14="http://schemas.microsoft.com/office/powerpoint/2010/main" val="914098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006691AD-6008-4811-9C9A-7260C4C9624D}" type="slidenum">
              <a:rPr lang="ru-RU" smtClean="0"/>
              <a:pPr/>
              <a:t>30</a:t>
            </a:fld>
            <a:endParaRPr lang="ru-RU"/>
          </a:p>
        </p:txBody>
      </p:sp>
    </p:spTree>
    <p:extLst>
      <p:ext uri="{BB962C8B-B14F-4D97-AF65-F5344CB8AC3E}">
        <p14:creationId xmlns="" xmlns:p14="http://schemas.microsoft.com/office/powerpoint/2010/main" val="3603195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006691AD-6008-4811-9C9A-7260C4C9624D}" type="slidenum">
              <a:rPr lang="ru-RU" smtClean="0"/>
              <a:pPr/>
              <a:t>31</a:t>
            </a:fld>
            <a:endParaRPr lang="ru-RU"/>
          </a:p>
        </p:txBody>
      </p:sp>
    </p:spTree>
    <p:extLst>
      <p:ext uri="{BB962C8B-B14F-4D97-AF65-F5344CB8AC3E}">
        <p14:creationId xmlns="" xmlns:p14="http://schemas.microsoft.com/office/powerpoint/2010/main" val="52419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6691AD-6008-4811-9C9A-7260C4C9624D}" type="slidenum">
              <a:rPr lang="ru-RU" smtClean="0"/>
              <a:pPr/>
              <a:t>32</a:t>
            </a:fld>
            <a:endParaRPr lang="ru-RU"/>
          </a:p>
        </p:txBody>
      </p:sp>
    </p:spTree>
    <p:extLst>
      <p:ext uri="{BB962C8B-B14F-4D97-AF65-F5344CB8AC3E}">
        <p14:creationId xmlns="" xmlns:p14="http://schemas.microsoft.com/office/powerpoint/2010/main" val="1223907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EA01321A-215D-4042-A7EE-238028A70C20}" type="slidenum">
              <a:rPr lang="ru-RU" smtClean="0"/>
              <a:pPr/>
              <a:t>33</a:t>
            </a:fld>
            <a:endParaRPr lang="ru-RU" dirty="0"/>
          </a:p>
        </p:txBody>
      </p:sp>
    </p:spTree>
    <p:extLst>
      <p:ext uri="{BB962C8B-B14F-4D97-AF65-F5344CB8AC3E}">
        <p14:creationId xmlns="" xmlns:p14="http://schemas.microsoft.com/office/powerpoint/2010/main" val="1354589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A01321A-215D-4042-A7EE-238028A70C20}" type="slidenum">
              <a:rPr lang="ru-RU" smtClean="0"/>
              <a:pPr/>
              <a:t>34</a:t>
            </a:fld>
            <a:endParaRPr lang="ru-RU" dirty="0"/>
          </a:p>
        </p:txBody>
      </p:sp>
    </p:spTree>
    <p:extLst>
      <p:ext uri="{BB962C8B-B14F-4D97-AF65-F5344CB8AC3E}">
        <p14:creationId xmlns="" xmlns:p14="http://schemas.microsoft.com/office/powerpoint/2010/main" val="1384644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A01321A-215D-4042-A7EE-238028A70C20}" type="slidenum">
              <a:rPr lang="ru-RU" smtClean="0"/>
              <a:pPr/>
              <a:t>35</a:t>
            </a:fld>
            <a:endParaRPr lang="ru-RU"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A01321A-215D-4042-A7EE-238028A70C20}" type="slidenum">
              <a:rPr lang="ru-RU" smtClean="0"/>
              <a:pPr/>
              <a:t>36</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EA01321A-215D-4042-A7EE-238028A70C20}" type="slidenum">
              <a:rPr lang="ru-RU" smtClean="0"/>
              <a:pPr/>
              <a:t>4</a:t>
            </a:fld>
            <a:endParaRPr lang="ru-RU" dirty="0"/>
          </a:p>
        </p:txBody>
      </p:sp>
    </p:spTree>
    <p:extLst>
      <p:ext uri="{BB962C8B-B14F-4D97-AF65-F5344CB8AC3E}">
        <p14:creationId xmlns="" xmlns:p14="http://schemas.microsoft.com/office/powerpoint/2010/main" val="199521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3"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0394250-AF92-4C55-9A97-958E5BCE762E}" type="slidenum">
              <a:rPr lang="ru-RU" smtClean="0"/>
              <a:pPr eaLnBrk="1" hangingPunct="1"/>
              <a:t>5</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7"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FD3FAD-73BF-4529-84DA-E5C7F86FA116}" type="slidenum">
              <a:rPr lang="ru-RU" smtClean="0"/>
              <a:pPr eaLnBrk="1" hangingPunct="1"/>
              <a:t>6</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smtClean="0"/>
          </a:p>
        </p:txBody>
      </p:sp>
      <p:sp>
        <p:nvSpPr>
          <p:cNvPr id="2253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6CB0B9D-7F9D-414F-A116-2E6B1CA39918}" type="slidenum">
              <a:rPr lang="ru-RU" smtClean="0"/>
              <a:pPr eaLnBrk="1" hangingPunct="1"/>
              <a:t>7</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27A8052-0A52-4C7F-AB59-65F582161259}" type="slidenum">
              <a:rPr lang="ru-RU" smtClean="0"/>
              <a:pPr eaLnBrk="1" hangingPunct="1"/>
              <a:t>8</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EA01321A-215D-4042-A7EE-238028A70C20}" type="slidenum">
              <a:rPr lang="ru-RU" smtClean="0"/>
              <a:pPr/>
              <a:t>9</a:t>
            </a:fld>
            <a:endParaRPr lang="ru-RU" dirty="0"/>
          </a:p>
        </p:txBody>
      </p:sp>
    </p:spTree>
    <p:extLst>
      <p:ext uri="{BB962C8B-B14F-4D97-AF65-F5344CB8AC3E}">
        <p14:creationId xmlns="" xmlns:p14="http://schemas.microsoft.com/office/powerpoint/2010/main" val="1412427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6BD701E-53F3-4429-A574-D2FD9558E1D1}" type="datetimeFigureOut">
              <a:rPr lang="ru-RU"/>
              <a:pPr>
                <a:defRPr/>
              </a:pPr>
              <a:t>08.03.2012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5CD32ABD-2E8C-4F33-8351-1857A9A86EC4}"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E2FF928-63B7-4272-B6EE-8B3FC21BAE10}" type="datetimeFigureOut">
              <a:rPr lang="ru-RU"/>
              <a:pPr>
                <a:defRPr/>
              </a:pPr>
              <a:t>08.03.2012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AE779669-B853-4646-A8CC-F6893CD338B3}"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F8F2833-C99D-489C-AA53-07EA7305EB02}" type="datetimeFigureOut">
              <a:rPr lang="ru-RU"/>
              <a:pPr>
                <a:defRPr/>
              </a:pPr>
              <a:t>08.03.2012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A003001E-E2C4-4D7D-99BD-5B694CA3DC1C}"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68B5467-837C-4E25-B22C-61E4CAC2BB98}" type="datetimeFigureOut">
              <a:rPr lang="ru-RU"/>
              <a:pPr>
                <a:defRPr/>
              </a:pPr>
              <a:t>08.03.2012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18F20CD8-54B1-45ED-8E22-CEDD4775F863}"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E8EF89E-F62F-45A0-BA38-9A4A204FC311}" type="datetimeFigureOut">
              <a:rPr lang="ru-RU"/>
              <a:pPr>
                <a:defRPr/>
              </a:pPr>
              <a:t>08.03.2012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A8DFBACF-0386-490B-AEF7-FBD46EF3D033}"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A047CE8-DADB-43D2-BF97-930253ED0B4B}" type="datetimeFigureOut">
              <a:rPr lang="ru-RU"/>
              <a:pPr>
                <a:defRPr/>
              </a:pPr>
              <a:t>08.03.2012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9A66DAB2-9047-40CB-8B2C-F9B8298B2FDE}"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2C8C96E-C077-4AEC-8737-3A9B2617E021}" type="datetimeFigureOut">
              <a:rPr lang="ru-RU"/>
              <a:pPr>
                <a:defRPr/>
              </a:pPr>
              <a:t>08.03.2012</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dirty="0"/>
          </a:p>
        </p:txBody>
      </p:sp>
      <p:sp>
        <p:nvSpPr>
          <p:cNvPr id="9" name="Номер слайда 5"/>
          <p:cNvSpPr>
            <a:spLocks noGrp="1"/>
          </p:cNvSpPr>
          <p:nvPr>
            <p:ph type="sldNum" sz="quarter" idx="12"/>
          </p:nvPr>
        </p:nvSpPr>
        <p:spPr/>
        <p:txBody>
          <a:bodyPr/>
          <a:lstStyle>
            <a:lvl1pPr>
              <a:defRPr/>
            </a:lvl1pPr>
          </a:lstStyle>
          <a:p>
            <a:pPr>
              <a:defRPr/>
            </a:pPr>
            <a:fld id="{30332D5D-B2C1-4009-86AD-800DDB8E7550}"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6C62AA6-C0FF-4547-A6A9-9E682690D9A5}" type="datetimeFigureOut">
              <a:rPr lang="ru-RU"/>
              <a:pPr>
                <a:defRPr/>
              </a:pPr>
              <a:t>08.03.2012</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dirty="0"/>
          </a:p>
        </p:txBody>
      </p:sp>
      <p:sp>
        <p:nvSpPr>
          <p:cNvPr id="5" name="Номер слайда 5"/>
          <p:cNvSpPr>
            <a:spLocks noGrp="1"/>
          </p:cNvSpPr>
          <p:nvPr>
            <p:ph type="sldNum" sz="quarter" idx="12"/>
          </p:nvPr>
        </p:nvSpPr>
        <p:spPr/>
        <p:txBody>
          <a:bodyPr/>
          <a:lstStyle>
            <a:lvl1pPr>
              <a:defRPr/>
            </a:lvl1pPr>
          </a:lstStyle>
          <a:p>
            <a:pPr>
              <a:defRPr/>
            </a:pPr>
            <a:fld id="{40C6BAFA-16E6-483A-B8E1-D7D528466AC9}"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23FC0BE-D5CB-425F-8E59-D78192F2701C}" type="datetimeFigureOut">
              <a:rPr lang="ru-RU"/>
              <a:pPr>
                <a:defRPr/>
              </a:pPr>
              <a:t>08.03.2012</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dirty="0"/>
          </a:p>
        </p:txBody>
      </p:sp>
      <p:sp>
        <p:nvSpPr>
          <p:cNvPr id="4" name="Номер слайда 5"/>
          <p:cNvSpPr>
            <a:spLocks noGrp="1"/>
          </p:cNvSpPr>
          <p:nvPr>
            <p:ph type="sldNum" sz="quarter" idx="12"/>
          </p:nvPr>
        </p:nvSpPr>
        <p:spPr/>
        <p:txBody>
          <a:bodyPr/>
          <a:lstStyle>
            <a:lvl1pPr>
              <a:defRPr/>
            </a:lvl1pPr>
          </a:lstStyle>
          <a:p>
            <a:pPr>
              <a:defRPr/>
            </a:pPr>
            <a:fld id="{D9AA1CB0-0B8C-4B33-84E1-FA723F7D1B88}"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3FE811A-0FA9-4EB1-9CCB-C508F9F2787B}" type="datetimeFigureOut">
              <a:rPr lang="ru-RU"/>
              <a:pPr>
                <a:defRPr/>
              </a:pPr>
              <a:t>08.03.2012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049BEADA-29AB-4835-8B18-779B3D6951B9}"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55B48C6-5E94-47AE-A349-473A24086665}" type="datetimeFigureOut">
              <a:rPr lang="ru-RU"/>
              <a:pPr>
                <a:defRPr/>
              </a:pPr>
              <a:t>08.03.2012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38E1F2E1-3CC6-44B9-BCE4-458F7FEF6C50}"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5665B81-82D8-40B8-8F88-8AD4C4EC7D09}" type="datetimeFigureOut">
              <a:rPr lang="ru-RU"/>
              <a:pPr>
                <a:defRPr/>
              </a:pPr>
              <a:t>08.03.2012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773E862-8C1B-471F-8023-AD06EDCBEEF4}"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571500" y="1784350"/>
            <a:ext cx="7929563" cy="1588"/>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7" name="Прямая соединительная линия 6"/>
          <p:cNvCxnSpPr/>
          <p:nvPr/>
        </p:nvCxnSpPr>
        <p:spPr>
          <a:xfrm rot="5400000">
            <a:off x="35719" y="2321719"/>
            <a:ext cx="1071562" cy="0"/>
          </a:xfrm>
          <a:prstGeom prst="line">
            <a:avLst/>
          </a:prstGeom>
          <a:ln/>
        </p:spPr>
        <p:style>
          <a:lnRef idx="3">
            <a:schemeClr val="accent6"/>
          </a:lnRef>
          <a:fillRef idx="0">
            <a:schemeClr val="accent6"/>
          </a:fillRef>
          <a:effectRef idx="2">
            <a:schemeClr val="accent6"/>
          </a:effectRef>
          <a:fontRef idx="minor">
            <a:schemeClr val="tx1"/>
          </a:fontRef>
        </p:style>
      </p:cxnSp>
      <p:sp>
        <p:nvSpPr>
          <p:cNvPr id="8" name="Прямоугольник 7"/>
          <p:cNvSpPr/>
          <p:nvPr/>
        </p:nvSpPr>
        <p:spPr>
          <a:xfrm>
            <a:off x="3643306" y="5786454"/>
            <a:ext cx="4921540" cy="461665"/>
          </a:xfrm>
          <a:prstGeom prst="rect">
            <a:avLst/>
          </a:prstGeom>
        </p:spPr>
        <p:txBody>
          <a:bodyPr wrap="none">
            <a:spAutoFit/>
          </a:bodyPr>
          <a:lstStyle/>
          <a:p>
            <a:r>
              <a:rPr lang="en-US" sz="2400" b="1" dirty="0" smtClean="0">
                <a:solidFill>
                  <a:schemeClr val="tx2"/>
                </a:solidFill>
              </a:rPr>
              <a:t>2011 </a:t>
            </a:r>
            <a:r>
              <a:rPr lang="ka-GE" sz="2400" b="1" dirty="0" smtClean="0">
                <a:solidFill>
                  <a:schemeClr val="tx2"/>
                </a:solidFill>
              </a:rPr>
              <a:t>წლის საქმიანობის ანგარიში</a:t>
            </a:r>
            <a:endParaRPr lang="ru-RU" sz="2400" dirty="0"/>
          </a:p>
        </p:txBody>
      </p:sp>
      <p:cxnSp>
        <p:nvCxnSpPr>
          <p:cNvPr id="9" name="Прямая соединительная линия 8"/>
          <p:cNvCxnSpPr/>
          <p:nvPr/>
        </p:nvCxnSpPr>
        <p:spPr>
          <a:xfrm flipV="1">
            <a:off x="4214810" y="6429376"/>
            <a:ext cx="4500565" cy="2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0" name="Прямая соединительная линия 9"/>
          <p:cNvCxnSpPr/>
          <p:nvPr/>
        </p:nvCxnSpPr>
        <p:spPr>
          <a:xfrm rot="5400000">
            <a:off x="8322500" y="6036484"/>
            <a:ext cx="785809" cy="1588"/>
          </a:xfrm>
          <a:prstGeom prst="line">
            <a:avLst/>
          </a:prstGeom>
          <a:ln/>
        </p:spPr>
        <p:style>
          <a:lnRef idx="3">
            <a:schemeClr val="accent6"/>
          </a:lnRef>
          <a:fillRef idx="0">
            <a:schemeClr val="accent6"/>
          </a:fillRef>
          <a:effectRef idx="2">
            <a:schemeClr val="accent6"/>
          </a:effectRef>
          <a:fontRef idx="minor">
            <a:schemeClr val="tx1"/>
          </a:fontRef>
        </p:style>
      </p:cxnSp>
      <p:sp>
        <p:nvSpPr>
          <p:cNvPr id="11" name="Прямоугольник 10"/>
          <p:cNvSpPr/>
          <p:nvPr/>
        </p:nvSpPr>
        <p:spPr>
          <a:xfrm>
            <a:off x="785786" y="2000240"/>
            <a:ext cx="7572428" cy="1384995"/>
          </a:xfrm>
          <a:prstGeom prst="rect">
            <a:avLst/>
          </a:prstGeom>
        </p:spPr>
        <p:txBody>
          <a:bodyPr wrap="square">
            <a:spAutoFit/>
          </a:bodyPr>
          <a:lstStyle/>
          <a:p>
            <a:r>
              <a:rPr lang="ka-GE" sz="2800" b="1" dirty="0" smtClean="0">
                <a:solidFill>
                  <a:schemeClr val="tx2"/>
                </a:solidFill>
              </a:rPr>
              <a:t>აჭარის ავტონომიური რესპუბლიკის განათლების, კულტურისა და სპორტის სამინისტრო</a:t>
            </a:r>
            <a:endParaRPr lang="ru-RU"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6"/>
          <p:cNvSpPr>
            <a:spLocks noChangeArrowheads="1"/>
          </p:cNvSpPr>
          <p:nvPr/>
        </p:nvSpPr>
        <p:spPr bwMode="auto">
          <a:xfrm>
            <a:off x="357188" y="395288"/>
            <a:ext cx="4929187"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sz="2400" b="1">
                <a:solidFill>
                  <a:schemeClr val="tx2"/>
                </a:solidFill>
                <a:latin typeface="Calibri" pitchFamily="34" charset="0"/>
              </a:rPr>
              <a:t>ინკლუზიური განათლება და პანსიონები</a:t>
            </a:r>
            <a:endParaRPr lang="ru-RU" sz="2400" b="1">
              <a:solidFill>
                <a:schemeClr val="tx2"/>
              </a:solidFill>
              <a:latin typeface="Calibri" pitchFamily="34" charset="0"/>
            </a:endParaRPr>
          </a:p>
        </p:txBody>
      </p:sp>
      <p:cxnSp>
        <p:nvCxnSpPr>
          <p:cNvPr id="8" name="Прямая соединительная линия 7"/>
          <p:cNvCxnSpPr/>
          <p:nvPr/>
        </p:nvCxnSpPr>
        <p:spPr>
          <a:xfrm flipV="1">
            <a:off x="285750" y="357188"/>
            <a:ext cx="4143375"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 name="Прямая соединительная линия 8"/>
          <p:cNvCxnSpPr/>
          <p:nvPr/>
        </p:nvCxnSpPr>
        <p:spPr>
          <a:xfrm rot="5400000">
            <a:off x="0" y="642938"/>
            <a:ext cx="5715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7" name="Прямоугольник 16"/>
          <p:cNvSpPr/>
          <p:nvPr/>
        </p:nvSpPr>
        <p:spPr>
          <a:xfrm>
            <a:off x="4071938" y="2155825"/>
            <a:ext cx="5072062" cy="3692525"/>
          </a:xfrm>
          <a:prstGeom prst="rect">
            <a:avLst/>
          </a:prstGeom>
        </p:spPr>
        <p:txBody>
          <a:bodyPr>
            <a:spAutoFit/>
          </a:bodyPr>
          <a:lstStyle/>
          <a:p>
            <a:pPr>
              <a:buFont typeface="Arial" pitchFamily="34" charset="0"/>
              <a:buChar char="•"/>
              <a:defRPr/>
            </a:pPr>
            <a:r>
              <a:rPr lang="ka-GE" dirty="0">
                <a:solidFill>
                  <a:schemeClr val="tx2"/>
                </a:solidFill>
                <a:latin typeface="+mn-lt"/>
              </a:rPr>
              <a:t>   201</a:t>
            </a:r>
            <a:r>
              <a:rPr lang="en-US" dirty="0">
                <a:solidFill>
                  <a:schemeClr val="tx2"/>
                </a:solidFill>
                <a:latin typeface="+mn-lt"/>
              </a:rPr>
              <a:t>1</a:t>
            </a:r>
            <a:r>
              <a:rPr lang="ka-GE" dirty="0">
                <a:solidFill>
                  <a:schemeClr val="tx2"/>
                </a:solidFill>
                <a:latin typeface="+mn-lt"/>
              </a:rPr>
              <a:t> წელს სსიპ ბათუმის №6 საჯარო სკოლას ინკლუზიური განათლების ხელშეწყობის</a:t>
            </a:r>
            <a:r>
              <a:rPr lang="en-US" dirty="0">
                <a:solidFill>
                  <a:schemeClr val="tx2"/>
                </a:solidFill>
                <a:latin typeface="+mn-lt"/>
              </a:rPr>
              <a:t> </a:t>
            </a:r>
            <a:r>
              <a:rPr lang="ka-GE" dirty="0">
                <a:solidFill>
                  <a:schemeClr val="tx2"/>
                </a:solidFill>
                <a:latin typeface="+mn-lt"/>
              </a:rPr>
              <a:t>მიზნით გამოეყო  </a:t>
            </a:r>
            <a:r>
              <a:rPr lang="ka-GE" b="1" dirty="0">
                <a:solidFill>
                  <a:schemeClr val="accent6">
                    <a:lumMod val="75000"/>
                  </a:schemeClr>
                </a:solidFill>
                <a:latin typeface="+mn-lt"/>
              </a:rPr>
              <a:t>50 982 </a:t>
            </a:r>
            <a:r>
              <a:rPr lang="ka-GE" dirty="0">
                <a:solidFill>
                  <a:schemeClr val="tx2"/>
                </a:solidFill>
                <a:latin typeface="+mn-lt"/>
              </a:rPr>
              <a:t>ლარი.</a:t>
            </a:r>
          </a:p>
          <a:p>
            <a:pPr>
              <a:buFont typeface="Arial" pitchFamily="34" charset="0"/>
              <a:buChar char="•"/>
              <a:defRPr/>
            </a:pPr>
            <a:endParaRPr lang="ka-GE" dirty="0">
              <a:solidFill>
                <a:schemeClr val="tx2"/>
              </a:solidFill>
              <a:latin typeface="+mn-lt"/>
            </a:endParaRPr>
          </a:p>
          <a:p>
            <a:pPr>
              <a:buFont typeface="Arial" pitchFamily="34" charset="0"/>
              <a:buChar char="•"/>
              <a:defRPr/>
            </a:pPr>
            <a:r>
              <a:rPr lang="ka-GE" dirty="0">
                <a:solidFill>
                  <a:schemeClr val="tx2"/>
                </a:solidFill>
                <a:latin typeface="+mn-lt"/>
              </a:rPr>
              <a:t>   სოფელ სალიბაურის №2 საჯარო სკოლას, სოფელ ჩაისუბნის №2 საჯარო სკოლას, სოფელ მერისის საჯარო სკოლასა და დაბა შუახევის საჯარო სკოლას საპანსიონო მომსახურებისათვის 2011 წელს </a:t>
            </a:r>
            <a:r>
              <a:rPr lang="ka-GE" dirty="0">
                <a:solidFill>
                  <a:schemeClr val="tx2"/>
                </a:solidFill>
              </a:rPr>
              <a:t>სუბსიდიის სახით გამოეყო  </a:t>
            </a:r>
            <a:r>
              <a:rPr lang="ka-GE" dirty="0" smtClean="0">
                <a:solidFill>
                  <a:schemeClr val="tx2"/>
                </a:solidFill>
                <a:latin typeface="+mn-lt"/>
              </a:rPr>
              <a:t>674 300 </a:t>
            </a:r>
            <a:r>
              <a:rPr lang="ka-GE" dirty="0">
                <a:solidFill>
                  <a:schemeClr val="tx2"/>
                </a:solidFill>
                <a:latin typeface="+mn-lt"/>
              </a:rPr>
              <a:t>ლარი, გაიხარჯა </a:t>
            </a:r>
            <a:r>
              <a:rPr lang="ka-GE" b="1" dirty="0">
                <a:solidFill>
                  <a:schemeClr val="accent6">
                    <a:lumMod val="75000"/>
                  </a:schemeClr>
                </a:solidFill>
                <a:latin typeface="+mn-lt"/>
              </a:rPr>
              <a:t>647 </a:t>
            </a:r>
            <a:r>
              <a:rPr lang="ka-GE" b="1" dirty="0" smtClean="0">
                <a:solidFill>
                  <a:schemeClr val="accent6">
                    <a:lumMod val="75000"/>
                  </a:schemeClr>
                </a:solidFill>
                <a:latin typeface="+mn-lt"/>
              </a:rPr>
              <a:t>600  </a:t>
            </a:r>
            <a:r>
              <a:rPr lang="ka-GE" dirty="0">
                <a:solidFill>
                  <a:schemeClr val="tx2"/>
                </a:solidFill>
                <a:latin typeface="+mn-lt"/>
              </a:rPr>
              <a:t>ლარი.</a:t>
            </a:r>
          </a:p>
          <a:p>
            <a:pPr>
              <a:buFont typeface="Arial" pitchFamily="34" charset="0"/>
              <a:buChar char="•"/>
              <a:defRPr/>
            </a:pPr>
            <a:endParaRPr lang="ka-GE" dirty="0">
              <a:solidFill>
                <a:schemeClr val="tx2"/>
              </a:solidFill>
            </a:endParaRPr>
          </a:p>
          <a:p>
            <a:pPr>
              <a:buFont typeface="Arial" pitchFamily="34" charset="0"/>
              <a:buChar char="•"/>
              <a:defRPr/>
            </a:pPr>
            <a:endParaRPr lang="ka-GE" dirty="0">
              <a:solidFill>
                <a:schemeClr val="tx2"/>
              </a:solidFill>
            </a:endParaRPr>
          </a:p>
        </p:txBody>
      </p:sp>
      <p:sp>
        <p:nvSpPr>
          <p:cNvPr id="8198" name="Прямоугольник 6"/>
          <p:cNvSpPr>
            <a:spLocks noChangeArrowheads="1"/>
          </p:cNvSpPr>
          <p:nvPr/>
        </p:nvSpPr>
        <p:spPr bwMode="auto">
          <a:xfrm>
            <a:off x="1428750" y="1282700"/>
            <a:ext cx="6786563"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b="1">
                <a:solidFill>
                  <a:schemeClr val="tx2"/>
                </a:solidFill>
              </a:rPr>
              <a:t>სამინისტროს მიზანია ხელის შეუწყოს განათლების ხელმისაწვდომობას</a:t>
            </a:r>
            <a:endParaRPr lang="ru-RU" b="1">
              <a:solidFill>
                <a:schemeClr val="tx2"/>
              </a:solidFill>
            </a:endParaRPr>
          </a:p>
        </p:txBody>
      </p:sp>
      <p:sp>
        <p:nvSpPr>
          <p:cNvPr id="11" name="Стрелка вправо 10"/>
          <p:cNvSpPr/>
          <p:nvPr/>
        </p:nvSpPr>
        <p:spPr>
          <a:xfrm>
            <a:off x="714375" y="1428750"/>
            <a:ext cx="357188" cy="28575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pic>
        <p:nvPicPr>
          <p:cNvPr id="8200" name="Picture 2" descr="D:\Documents\Рабочий стол\IMG_262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1500" y="2571750"/>
            <a:ext cx="3352800" cy="2214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16675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flipV="1">
            <a:off x="285750" y="357188"/>
            <a:ext cx="3071813"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 name="Прямая соединительная линия 8"/>
          <p:cNvCxnSpPr/>
          <p:nvPr/>
        </p:nvCxnSpPr>
        <p:spPr>
          <a:xfrm rot="5400000">
            <a:off x="0" y="642938"/>
            <a:ext cx="5715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0" name="Овал 9"/>
          <p:cNvSpPr/>
          <p:nvPr/>
        </p:nvSpPr>
        <p:spPr>
          <a:xfrm>
            <a:off x="357188" y="1214438"/>
            <a:ext cx="214312" cy="21431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chemeClr val="tx1"/>
                </a:solidFill>
              </a:ln>
            </a:endParaRPr>
          </a:p>
        </p:txBody>
      </p:sp>
      <p:sp>
        <p:nvSpPr>
          <p:cNvPr id="9221" name="Содержимое 2"/>
          <p:cNvSpPr>
            <a:spLocks noGrp="1"/>
          </p:cNvSpPr>
          <p:nvPr>
            <p:ph idx="1"/>
          </p:nvPr>
        </p:nvSpPr>
        <p:spPr>
          <a:xfrm>
            <a:off x="571500" y="1143000"/>
            <a:ext cx="8229600" cy="3071813"/>
          </a:xfrm>
        </p:spPr>
        <p:txBody>
          <a:bodyPr/>
          <a:lstStyle/>
          <a:p>
            <a:pPr eaLnBrk="1" hangingPunct="1">
              <a:buFont typeface="Arial" charset="0"/>
              <a:buNone/>
            </a:pPr>
            <a:r>
              <a:rPr lang="ka-GE" sz="1400" b="1" smtClean="0">
                <a:solidFill>
                  <a:schemeClr val="tx2"/>
                </a:solidFill>
              </a:rPr>
              <a:t> ასწავლე და ისწავლე  საქართველოსთან ერთად</a:t>
            </a:r>
          </a:p>
          <a:p>
            <a:pPr lvl="1" eaLnBrk="1" hangingPunct="1">
              <a:buFont typeface="Wingdings" pitchFamily="2" charset="2"/>
              <a:buChar char="Ø"/>
            </a:pPr>
            <a:r>
              <a:rPr lang="ka-GE" sz="1400" smtClean="0">
                <a:solidFill>
                  <a:schemeClr val="tx2"/>
                </a:solidFill>
              </a:rPr>
              <a:t>პროგრამა ”ასწავლე და ისწავლე საქართველოსთან ერთად” საქართველოში ინგლისური ენის სწავლების განვითარებასა და ხელშეწყობას ითვალისწინებს. </a:t>
            </a:r>
          </a:p>
          <a:p>
            <a:pPr lvl="1" eaLnBrk="1" hangingPunct="1">
              <a:buFont typeface="Wingdings" pitchFamily="2" charset="2"/>
              <a:buChar char="Ø"/>
            </a:pPr>
            <a:r>
              <a:rPr lang="ka-GE" sz="1400" smtClean="0">
                <a:solidFill>
                  <a:schemeClr val="tx2"/>
                </a:solidFill>
              </a:rPr>
              <a:t>2011 წელს პროგრამის ფარგლებში აჭარაში ჩამოვიდა 61 მოხალისე მასწავლებელი.  მათ შორის</a:t>
            </a:r>
          </a:p>
          <a:p>
            <a:pPr lvl="2" eaLnBrk="1" hangingPunct="1">
              <a:buFont typeface="Wingdings" pitchFamily="2" charset="2"/>
              <a:buChar char="Ø"/>
            </a:pPr>
            <a:r>
              <a:rPr lang="ka-GE" sz="1400" smtClean="0">
                <a:solidFill>
                  <a:schemeClr val="tx2"/>
                </a:solidFill>
              </a:rPr>
              <a:t>ბათუმი: 20</a:t>
            </a:r>
          </a:p>
          <a:p>
            <a:pPr lvl="2" eaLnBrk="1" hangingPunct="1">
              <a:buFont typeface="Wingdings" pitchFamily="2" charset="2"/>
              <a:buChar char="Ø"/>
            </a:pPr>
            <a:r>
              <a:rPr lang="ka-GE" sz="1400" smtClean="0">
                <a:solidFill>
                  <a:schemeClr val="tx2"/>
                </a:solidFill>
              </a:rPr>
              <a:t>ქობულეთი: 20</a:t>
            </a:r>
          </a:p>
          <a:p>
            <a:pPr lvl="2" eaLnBrk="1" hangingPunct="1">
              <a:buFont typeface="Wingdings" pitchFamily="2" charset="2"/>
              <a:buChar char="Ø"/>
            </a:pPr>
            <a:r>
              <a:rPr lang="ka-GE" sz="1400" smtClean="0">
                <a:solidFill>
                  <a:schemeClr val="tx2"/>
                </a:solidFill>
              </a:rPr>
              <a:t>ხელვაჩაური: 9</a:t>
            </a:r>
          </a:p>
          <a:p>
            <a:pPr lvl="2" eaLnBrk="1" hangingPunct="1">
              <a:buFont typeface="Wingdings" pitchFamily="2" charset="2"/>
              <a:buChar char="Ø"/>
            </a:pPr>
            <a:r>
              <a:rPr lang="ka-GE" sz="1400" smtClean="0">
                <a:solidFill>
                  <a:schemeClr val="tx2"/>
                </a:solidFill>
              </a:rPr>
              <a:t>ქედა: 8</a:t>
            </a:r>
          </a:p>
          <a:p>
            <a:pPr lvl="2" eaLnBrk="1" hangingPunct="1">
              <a:buFont typeface="Wingdings" pitchFamily="2" charset="2"/>
              <a:buChar char="Ø"/>
            </a:pPr>
            <a:r>
              <a:rPr lang="ka-GE" sz="1400" smtClean="0">
                <a:solidFill>
                  <a:schemeClr val="tx2"/>
                </a:solidFill>
              </a:rPr>
              <a:t>შუახევი: 1</a:t>
            </a:r>
          </a:p>
          <a:p>
            <a:pPr lvl="2" eaLnBrk="1" hangingPunct="1">
              <a:buFont typeface="Wingdings" pitchFamily="2" charset="2"/>
              <a:buChar char="Ø"/>
            </a:pPr>
            <a:r>
              <a:rPr lang="ka-GE" sz="1400" smtClean="0">
                <a:solidFill>
                  <a:schemeClr val="tx2"/>
                </a:solidFill>
              </a:rPr>
              <a:t>ხულო: 3</a:t>
            </a:r>
          </a:p>
          <a:p>
            <a:pPr lvl="2" eaLnBrk="1" hangingPunct="1">
              <a:buFont typeface="Arial" charset="0"/>
              <a:buNone/>
            </a:pPr>
            <a:endParaRPr lang="ka-GE" sz="1400" smtClean="0">
              <a:solidFill>
                <a:schemeClr val="tx2"/>
              </a:solidFill>
            </a:endParaRPr>
          </a:p>
          <a:p>
            <a:pPr lvl="2" eaLnBrk="1" hangingPunct="1">
              <a:buFont typeface="Arial" charset="0"/>
              <a:buNone/>
            </a:pPr>
            <a:endParaRPr lang="ka-GE" sz="1400" smtClean="0">
              <a:solidFill>
                <a:schemeClr val="tx2"/>
              </a:solidFill>
            </a:endParaRPr>
          </a:p>
          <a:p>
            <a:pPr lvl="2" eaLnBrk="1" hangingPunct="1">
              <a:buFont typeface="Arial" charset="0"/>
              <a:buNone/>
            </a:pPr>
            <a:endParaRPr lang="en-US" sz="1400" smtClean="0">
              <a:solidFill>
                <a:schemeClr val="tx2"/>
              </a:solidFill>
            </a:endParaRPr>
          </a:p>
          <a:p>
            <a:pPr eaLnBrk="1" hangingPunct="1">
              <a:buFont typeface="Arial" charset="0"/>
              <a:buNone/>
            </a:pPr>
            <a:endParaRPr lang="ka-GE" sz="1000" smtClean="0">
              <a:solidFill>
                <a:schemeClr val="tx2"/>
              </a:solidFill>
            </a:endParaRPr>
          </a:p>
        </p:txBody>
      </p:sp>
      <p:sp>
        <p:nvSpPr>
          <p:cNvPr id="9222" name="Прямоугольник 6"/>
          <p:cNvSpPr>
            <a:spLocks noChangeArrowheads="1"/>
          </p:cNvSpPr>
          <p:nvPr/>
        </p:nvSpPr>
        <p:spPr bwMode="auto">
          <a:xfrm>
            <a:off x="357188" y="395288"/>
            <a:ext cx="592931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sz="2400" b="1">
                <a:solidFill>
                  <a:schemeClr val="tx2"/>
                </a:solidFill>
                <a:latin typeface="Calibri" pitchFamily="34" charset="0"/>
              </a:rPr>
              <a:t>განათლების</a:t>
            </a:r>
            <a:r>
              <a:rPr lang="en-US" sz="2400" b="1">
                <a:solidFill>
                  <a:schemeClr val="tx2"/>
                </a:solidFill>
                <a:latin typeface="Calibri" pitchFamily="34" charset="0"/>
              </a:rPr>
              <a:t> </a:t>
            </a:r>
            <a:r>
              <a:rPr lang="ka-GE" sz="2400" b="1">
                <a:solidFill>
                  <a:schemeClr val="tx2"/>
                </a:solidFill>
                <a:latin typeface="Calibri" pitchFamily="34" charset="0"/>
              </a:rPr>
              <a:t>რეფორმის ხელშეწყობა</a:t>
            </a:r>
            <a:endParaRPr lang="ru-RU" sz="2400" b="1">
              <a:solidFill>
                <a:schemeClr val="tx2"/>
              </a:solidFill>
              <a:latin typeface="Calibri" pitchFamily="34" charset="0"/>
            </a:endParaRPr>
          </a:p>
        </p:txBody>
      </p:sp>
      <p:sp>
        <p:nvSpPr>
          <p:cNvPr id="7" name="Овал 6"/>
          <p:cNvSpPr/>
          <p:nvPr/>
        </p:nvSpPr>
        <p:spPr>
          <a:xfrm>
            <a:off x="3997325" y="4583113"/>
            <a:ext cx="214313" cy="21431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chemeClr val="tx1"/>
                </a:solidFill>
              </a:ln>
            </a:endParaRPr>
          </a:p>
        </p:txBody>
      </p:sp>
      <p:sp>
        <p:nvSpPr>
          <p:cNvPr id="9224" name="Прямоугольник 12"/>
          <p:cNvSpPr>
            <a:spLocks noChangeArrowheads="1"/>
          </p:cNvSpPr>
          <p:nvPr/>
        </p:nvSpPr>
        <p:spPr bwMode="auto">
          <a:xfrm>
            <a:off x="4357688" y="4286250"/>
            <a:ext cx="4572000"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lvl="2"/>
            <a:endParaRPr lang="en-US" sz="1600">
              <a:solidFill>
                <a:schemeClr val="tx2"/>
              </a:solidFill>
            </a:endParaRPr>
          </a:p>
          <a:p>
            <a:r>
              <a:rPr lang="ka-GE" sz="1600" b="1">
                <a:solidFill>
                  <a:schemeClr val="tx2"/>
                </a:solidFill>
              </a:rPr>
              <a:t>სახელმძღვანელოები სოციალურად დაუცველ მოსწავლეებს</a:t>
            </a:r>
            <a:endParaRPr lang="ka-GE" sz="1600">
              <a:solidFill>
                <a:schemeClr val="tx2"/>
              </a:solidFill>
            </a:endParaRPr>
          </a:p>
          <a:p>
            <a:pPr lvl="1">
              <a:buFont typeface="Wingdings" pitchFamily="2" charset="2"/>
              <a:buChar char="Ø"/>
            </a:pPr>
            <a:r>
              <a:rPr lang="ka-GE" sz="1600">
                <a:solidFill>
                  <a:schemeClr val="tx2"/>
                </a:solidFill>
              </a:rPr>
              <a:t> 2011 წელს 5461 სოციალურად დაუცველმა მოსწავლემ პირველი კლასიდან მეთორმეტე კლასის ჩათვლით, სახელმწიფოსაგან სასკოლო სახელმძღვანელოები უსასყიდლოდ მიიღო.</a:t>
            </a:r>
          </a:p>
        </p:txBody>
      </p:sp>
      <p:pic>
        <p:nvPicPr>
          <p:cNvPr id="9225" name="Picture 2" descr="D:\Documents\Рабочий стол\damushavebuli\IMG_12211111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0063" y="4437063"/>
            <a:ext cx="3286125" cy="200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5140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flipV="1">
            <a:off x="285750" y="357188"/>
            <a:ext cx="3071813"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 name="Прямая соединительная линия 8"/>
          <p:cNvCxnSpPr/>
          <p:nvPr/>
        </p:nvCxnSpPr>
        <p:spPr>
          <a:xfrm rot="5400000">
            <a:off x="0" y="642938"/>
            <a:ext cx="5715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0" name="Овал 9"/>
          <p:cNvSpPr/>
          <p:nvPr/>
        </p:nvSpPr>
        <p:spPr>
          <a:xfrm>
            <a:off x="357188" y="1214438"/>
            <a:ext cx="214312" cy="21431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chemeClr val="tx1"/>
                </a:solidFill>
              </a:ln>
            </a:endParaRPr>
          </a:p>
        </p:txBody>
      </p:sp>
      <p:sp>
        <p:nvSpPr>
          <p:cNvPr id="10245" name="Содержимое 2"/>
          <p:cNvSpPr>
            <a:spLocks noGrp="1"/>
          </p:cNvSpPr>
          <p:nvPr>
            <p:ph idx="1"/>
          </p:nvPr>
        </p:nvSpPr>
        <p:spPr>
          <a:xfrm>
            <a:off x="571500" y="1143000"/>
            <a:ext cx="8229600" cy="571500"/>
          </a:xfrm>
        </p:spPr>
        <p:txBody>
          <a:bodyPr/>
          <a:lstStyle/>
          <a:p>
            <a:pPr eaLnBrk="1" hangingPunct="1">
              <a:buFont typeface="Arial" charset="0"/>
              <a:buNone/>
            </a:pPr>
            <a:r>
              <a:rPr lang="ka-GE" sz="1500" b="1" smtClean="0">
                <a:solidFill>
                  <a:schemeClr val="tx2"/>
                </a:solidFill>
              </a:rPr>
              <a:t>ნეტბუქები პირველკლასელებს</a:t>
            </a:r>
          </a:p>
          <a:p>
            <a:pPr lvl="2" eaLnBrk="1" hangingPunct="1">
              <a:buFont typeface="Arial" charset="0"/>
              <a:buNone/>
            </a:pPr>
            <a:endParaRPr lang="en-US" sz="1400" smtClean="0"/>
          </a:p>
          <a:p>
            <a:pPr eaLnBrk="1" hangingPunct="1">
              <a:buFont typeface="Arial" charset="0"/>
              <a:buNone/>
            </a:pPr>
            <a:endParaRPr lang="ka-GE" sz="1000" smtClean="0">
              <a:solidFill>
                <a:schemeClr val="tx2"/>
              </a:solidFill>
            </a:endParaRPr>
          </a:p>
        </p:txBody>
      </p:sp>
      <p:sp>
        <p:nvSpPr>
          <p:cNvPr id="10246" name="Прямоугольник 6"/>
          <p:cNvSpPr>
            <a:spLocks noChangeArrowheads="1"/>
          </p:cNvSpPr>
          <p:nvPr/>
        </p:nvSpPr>
        <p:spPr bwMode="auto">
          <a:xfrm>
            <a:off x="357188" y="395288"/>
            <a:ext cx="60864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sz="2400" b="1">
                <a:solidFill>
                  <a:schemeClr val="tx2"/>
                </a:solidFill>
                <a:latin typeface="Calibri" pitchFamily="34" charset="0"/>
              </a:rPr>
              <a:t>განათლების რეფორმის ხელშეწყობა</a:t>
            </a:r>
            <a:endParaRPr lang="ru-RU" sz="2400" b="1">
              <a:solidFill>
                <a:schemeClr val="tx2"/>
              </a:solidFill>
              <a:latin typeface="Calibri" pitchFamily="34" charset="0"/>
            </a:endParaRPr>
          </a:p>
        </p:txBody>
      </p:sp>
      <p:sp>
        <p:nvSpPr>
          <p:cNvPr id="7" name="Овал 6"/>
          <p:cNvSpPr/>
          <p:nvPr/>
        </p:nvSpPr>
        <p:spPr>
          <a:xfrm>
            <a:off x="428625" y="4214813"/>
            <a:ext cx="214313" cy="21431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chemeClr val="tx1"/>
                </a:solidFill>
              </a:ln>
            </a:endParaRPr>
          </a:p>
        </p:txBody>
      </p:sp>
      <p:pic>
        <p:nvPicPr>
          <p:cNvPr id="10248" name="Picture 3" descr="C:\Documents and Settings\Admin\Рабочий стол\IMG_3218.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0063" y="1738313"/>
            <a:ext cx="2571750" cy="1833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Прямоугольник 13"/>
          <p:cNvSpPr/>
          <p:nvPr/>
        </p:nvSpPr>
        <p:spPr>
          <a:xfrm>
            <a:off x="714375" y="4143375"/>
            <a:ext cx="6786563" cy="1938338"/>
          </a:xfrm>
          <a:prstGeom prst="rect">
            <a:avLst/>
          </a:prstGeom>
        </p:spPr>
        <p:txBody>
          <a:bodyPr>
            <a:spAutoFit/>
          </a:bodyPr>
          <a:lstStyle/>
          <a:p>
            <a:pPr>
              <a:defRPr/>
            </a:pPr>
            <a:r>
              <a:rPr lang="en-US" sz="1500" b="1" dirty="0">
                <a:solidFill>
                  <a:schemeClr val="tx2"/>
                </a:solidFill>
              </a:rPr>
              <a:t>“</a:t>
            </a:r>
            <a:r>
              <a:rPr lang="ka-GE" sz="1500" b="1" dirty="0">
                <a:solidFill>
                  <a:schemeClr val="tx2"/>
                </a:solidFill>
              </a:rPr>
              <a:t>ჩემი პირველი კომპიუტერი” </a:t>
            </a:r>
            <a:endParaRPr lang="ru-RU" sz="1500" b="1" dirty="0">
              <a:solidFill>
                <a:schemeClr val="tx2"/>
              </a:solidFill>
            </a:endParaRPr>
          </a:p>
          <a:p>
            <a:pPr lvl="1">
              <a:buFont typeface="Wingdings" pitchFamily="2" charset="2"/>
              <a:buChar char="Ø"/>
              <a:defRPr/>
            </a:pPr>
            <a:r>
              <a:rPr lang="ka-GE" sz="1500" dirty="0">
                <a:solidFill>
                  <a:schemeClr val="tx2"/>
                </a:solidFill>
              </a:rPr>
              <a:t>  პროგრამის მიზანია წარჩინებული მოსწავლეების მოტივირება და საგანმანათლებლო სისტემის მოდერნიზაციის საქმეში მოსწავლეთა აქტიურობის ზრდა. პროგრამა ითვალისწინებს პორტატული კომპიუტერებით წარჩინებული მოსწავლეების დაჯილდოებას.</a:t>
            </a:r>
            <a:endParaRPr lang="ka-GE" sz="1500" b="1" dirty="0">
              <a:solidFill>
                <a:schemeClr val="tx2"/>
              </a:solidFill>
            </a:endParaRPr>
          </a:p>
          <a:p>
            <a:pPr lvl="1">
              <a:buFont typeface="Wingdings" pitchFamily="2" charset="2"/>
              <a:buChar char="Ø"/>
              <a:defRPr/>
            </a:pPr>
            <a:r>
              <a:rPr lang="ka-GE" sz="1500" dirty="0">
                <a:solidFill>
                  <a:schemeClr val="tx2"/>
                </a:solidFill>
              </a:rPr>
              <a:t>  2011 წელს </a:t>
            </a:r>
            <a:r>
              <a:rPr lang="ka-GE" sz="1500" b="1" dirty="0">
                <a:solidFill>
                  <a:schemeClr val="accent6">
                    <a:lumMod val="75000"/>
                  </a:schemeClr>
                </a:solidFill>
              </a:rPr>
              <a:t>130 </a:t>
            </a:r>
            <a:r>
              <a:rPr lang="ka-GE" sz="1500" dirty="0">
                <a:solidFill>
                  <a:schemeClr val="tx2"/>
                </a:solidFill>
              </a:rPr>
              <a:t>-მა წარჩინებულმა საბაზო საფეხურის კურსდამთავრებულმა მიიღო საჩუქრად ნოუთბუქი.</a:t>
            </a:r>
          </a:p>
          <a:p>
            <a:pPr lvl="1">
              <a:buFont typeface="Wingdings" pitchFamily="2" charset="2"/>
              <a:buChar char="Ø"/>
              <a:defRPr/>
            </a:pPr>
            <a:endParaRPr lang="ka-GE" sz="1500" dirty="0">
              <a:solidFill>
                <a:schemeClr val="tx2"/>
              </a:solidFill>
            </a:endParaRPr>
          </a:p>
        </p:txBody>
      </p:sp>
      <p:sp>
        <p:nvSpPr>
          <p:cNvPr id="15" name="Прямоугольник 14"/>
          <p:cNvSpPr/>
          <p:nvPr/>
        </p:nvSpPr>
        <p:spPr>
          <a:xfrm>
            <a:off x="3000375" y="1357313"/>
            <a:ext cx="5786438" cy="1938337"/>
          </a:xfrm>
          <a:prstGeom prst="rect">
            <a:avLst/>
          </a:prstGeom>
        </p:spPr>
        <p:txBody>
          <a:bodyPr>
            <a:spAutoFit/>
          </a:bodyPr>
          <a:lstStyle/>
          <a:p>
            <a:pPr lvl="1">
              <a:buFont typeface="Wingdings" pitchFamily="2" charset="2"/>
              <a:buChar char="Ø"/>
              <a:defRPr/>
            </a:pPr>
            <a:r>
              <a:rPr lang="ka-GE" sz="1500" dirty="0">
                <a:solidFill>
                  <a:schemeClr val="tx2"/>
                </a:solidFill>
              </a:rPr>
              <a:t>  ნეტბუქი არის საერთაშორისო ექსპერტების რეკომენდაციების საფუძველზე  შექმნილი თანამედროვე საბავშვო კომპიუტერი.   ნეტბუქების შეტანა სკოლებში არ გულისხმობს სახელმძღვანელოების ხმარებიდან ამოღებას, კომპიუტერი არის მხოლოდ ინფორმაციის მიღების დამატებითი წყარო</a:t>
            </a:r>
            <a:r>
              <a:rPr lang="ka-GE" sz="1500" dirty="0" smtClean="0">
                <a:solidFill>
                  <a:schemeClr val="tx2"/>
                </a:solidFill>
              </a:rPr>
              <a:t>.</a:t>
            </a:r>
          </a:p>
          <a:p>
            <a:pPr lvl="1">
              <a:buFont typeface="Wingdings" pitchFamily="2" charset="2"/>
              <a:buChar char="Ø"/>
              <a:defRPr/>
            </a:pPr>
            <a:r>
              <a:rPr lang="ka-GE" sz="1500" dirty="0" smtClean="0">
                <a:solidFill>
                  <a:schemeClr val="tx2"/>
                </a:solidFill>
              </a:rPr>
              <a:t>  2011 წელს აჭარის მასშტაბით </a:t>
            </a:r>
            <a:r>
              <a:rPr lang="ka-GE" sz="1500" b="1" dirty="0" smtClean="0">
                <a:solidFill>
                  <a:schemeClr val="accent6">
                    <a:lumMod val="75000"/>
                  </a:schemeClr>
                </a:solidFill>
              </a:rPr>
              <a:t>4039 </a:t>
            </a:r>
            <a:r>
              <a:rPr lang="ka-GE" sz="1500" dirty="0" smtClean="0">
                <a:solidFill>
                  <a:schemeClr val="tx2"/>
                </a:solidFill>
              </a:rPr>
              <a:t>პირველკლასის მოსწავლეს </a:t>
            </a:r>
            <a:r>
              <a:rPr lang="ka-GE" sz="1500" smtClean="0">
                <a:solidFill>
                  <a:schemeClr val="tx2"/>
                </a:solidFill>
              </a:rPr>
              <a:t>გადაეცა ნეტბუქი.</a:t>
            </a:r>
            <a:endParaRPr lang="ka-GE" sz="1500" dirty="0">
              <a:solidFill>
                <a:schemeClr val="tx2"/>
              </a:solidFill>
            </a:endParaRPr>
          </a:p>
        </p:txBody>
      </p:sp>
    </p:spTree>
    <p:extLst>
      <p:ext uri="{BB962C8B-B14F-4D97-AF65-F5344CB8AC3E}">
        <p14:creationId xmlns="" xmlns:p14="http://schemas.microsoft.com/office/powerpoint/2010/main" val="2332995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flipV="1">
            <a:off x="285750" y="357188"/>
            <a:ext cx="3071813"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 name="Прямая соединительная линия 8"/>
          <p:cNvCxnSpPr/>
          <p:nvPr/>
        </p:nvCxnSpPr>
        <p:spPr>
          <a:xfrm rot="5400000">
            <a:off x="0" y="642938"/>
            <a:ext cx="5715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0" name="Овал 9"/>
          <p:cNvSpPr/>
          <p:nvPr/>
        </p:nvSpPr>
        <p:spPr>
          <a:xfrm>
            <a:off x="388938" y="1000125"/>
            <a:ext cx="214312" cy="214313"/>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chemeClr val="tx1"/>
                </a:solidFill>
              </a:ln>
            </a:endParaRPr>
          </a:p>
        </p:txBody>
      </p:sp>
      <p:sp>
        <p:nvSpPr>
          <p:cNvPr id="11269" name="Содержимое 2"/>
          <p:cNvSpPr>
            <a:spLocks noGrp="1"/>
          </p:cNvSpPr>
          <p:nvPr>
            <p:ph idx="1"/>
          </p:nvPr>
        </p:nvSpPr>
        <p:spPr>
          <a:xfrm>
            <a:off x="571500" y="928688"/>
            <a:ext cx="8229600" cy="428625"/>
          </a:xfrm>
        </p:spPr>
        <p:txBody>
          <a:bodyPr/>
          <a:lstStyle/>
          <a:p>
            <a:pPr eaLnBrk="1" hangingPunct="1">
              <a:buFont typeface="Arial" charset="0"/>
              <a:buNone/>
            </a:pPr>
            <a:r>
              <a:rPr lang="ka-GE" sz="1500" b="1" smtClean="0">
                <a:solidFill>
                  <a:schemeClr val="tx2"/>
                </a:solidFill>
              </a:rPr>
              <a:t>ოქროს და ვერცხლის მედალოსნები</a:t>
            </a:r>
          </a:p>
          <a:p>
            <a:pPr lvl="2" eaLnBrk="1" hangingPunct="1">
              <a:buFont typeface="Arial" charset="0"/>
              <a:buNone/>
            </a:pPr>
            <a:endParaRPr lang="en-US" sz="1400" smtClean="0"/>
          </a:p>
          <a:p>
            <a:pPr eaLnBrk="1" hangingPunct="1">
              <a:buFont typeface="Arial" charset="0"/>
              <a:buNone/>
            </a:pPr>
            <a:endParaRPr lang="ka-GE" sz="1000" smtClean="0">
              <a:solidFill>
                <a:schemeClr val="tx2"/>
              </a:solidFill>
            </a:endParaRPr>
          </a:p>
        </p:txBody>
      </p:sp>
      <p:sp>
        <p:nvSpPr>
          <p:cNvPr id="11270" name="Прямоугольник 6"/>
          <p:cNvSpPr>
            <a:spLocks noChangeArrowheads="1"/>
          </p:cNvSpPr>
          <p:nvPr/>
        </p:nvSpPr>
        <p:spPr bwMode="auto">
          <a:xfrm>
            <a:off x="357188" y="395288"/>
            <a:ext cx="60864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sz="2400" b="1">
                <a:solidFill>
                  <a:srgbClr val="002060"/>
                </a:solidFill>
                <a:latin typeface="Calibri" pitchFamily="34" charset="0"/>
              </a:rPr>
              <a:t>განათლების რეფორმის ხელშეწყობა</a:t>
            </a:r>
            <a:endParaRPr lang="ru-RU" sz="2400" b="1">
              <a:solidFill>
                <a:srgbClr val="002060"/>
              </a:solidFill>
              <a:latin typeface="Calibri" pitchFamily="34" charset="0"/>
            </a:endParaRPr>
          </a:p>
        </p:txBody>
      </p:sp>
      <p:sp>
        <p:nvSpPr>
          <p:cNvPr id="7" name="Овал 6"/>
          <p:cNvSpPr/>
          <p:nvPr/>
        </p:nvSpPr>
        <p:spPr>
          <a:xfrm>
            <a:off x="3421063" y="2862263"/>
            <a:ext cx="214312" cy="21431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chemeClr val="tx1"/>
                </a:solidFill>
              </a:ln>
            </a:endParaRPr>
          </a:p>
        </p:txBody>
      </p:sp>
      <p:sp>
        <p:nvSpPr>
          <p:cNvPr id="11272" name="Прямоугольник 13"/>
          <p:cNvSpPr>
            <a:spLocks noChangeArrowheads="1"/>
          </p:cNvSpPr>
          <p:nvPr/>
        </p:nvSpPr>
        <p:spPr bwMode="auto">
          <a:xfrm>
            <a:off x="3571875" y="2786063"/>
            <a:ext cx="51435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b="1">
                <a:solidFill>
                  <a:schemeClr val="tx2"/>
                </a:solidFill>
              </a:rPr>
              <a:t>  </a:t>
            </a:r>
            <a:r>
              <a:rPr lang="en-US" b="1">
                <a:solidFill>
                  <a:schemeClr val="tx2"/>
                </a:solidFill>
              </a:rPr>
              <a:t>ე</a:t>
            </a:r>
            <a:r>
              <a:rPr lang="ka-GE" b="1">
                <a:solidFill>
                  <a:schemeClr val="tx2"/>
                </a:solidFill>
              </a:rPr>
              <a:t>როვნული გამოცდები</a:t>
            </a:r>
            <a:endParaRPr lang="ru-RU" b="1">
              <a:solidFill>
                <a:schemeClr val="tx2"/>
              </a:solidFill>
            </a:endParaRPr>
          </a:p>
          <a:p>
            <a:pPr lvl="1">
              <a:buFont typeface="Wingdings" pitchFamily="2" charset="2"/>
              <a:buChar char="Ø"/>
            </a:pPr>
            <a:r>
              <a:rPr lang="ka-GE">
                <a:solidFill>
                  <a:schemeClr val="tx2"/>
                </a:solidFill>
              </a:rPr>
              <a:t>  2011 წელს  აჭარიდან საქართველოს სხვადასხვა სასწავლებლებში ჩაირიცხა 2337  სტუდენტი </a:t>
            </a:r>
          </a:p>
        </p:txBody>
      </p:sp>
      <p:sp>
        <p:nvSpPr>
          <p:cNvPr id="11273" name="Прямоугольник 14"/>
          <p:cNvSpPr>
            <a:spLocks noChangeArrowheads="1"/>
          </p:cNvSpPr>
          <p:nvPr/>
        </p:nvSpPr>
        <p:spPr bwMode="auto">
          <a:xfrm>
            <a:off x="3143250" y="1357313"/>
            <a:ext cx="5786438"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lvl="1">
              <a:buFont typeface="Wingdings" pitchFamily="2" charset="2"/>
              <a:buChar char="Ø"/>
            </a:pPr>
            <a:r>
              <a:rPr lang="ka-GE">
                <a:solidFill>
                  <a:schemeClr val="tx2"/>
                </a:solidFill>
              </a:rPr>
              <a:t> 2011 წელს 96  მოსწავლეს გადაეცა ოქროს  და 95 მოსწავლეს ვერცხლის მედალოსნის ატესტატი  და მედალი </a:t>
            </a:r>
          </a:p>
        </p:txBody>
      </p:sp>
      <p:pic>
        <p:nvPicPr>
          <p:cNvPr id="11274" name="Picture 11" descr="\\10.10.100.2\local server\5) განათლებისა და სტრატეგიული დაგეგვმის დეპარტამენტი\boby\ras gaven raaa.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0525" y="1812925"/>
            <a:ext cx="2967038" cy="185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Овал 15"/>
          <p:cNvSpPr/>
          <p:nvPr/>
        </p:nvSpPr>
        <p:spPr>
          <a:xfrm>
            <a:off x="338138" y="4724400"/>
            <a:ext cx="214312" cy="214313"/>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chemeClr val="tx1"/>
                </a:solidFill>
              </a:ln>
            </a:endParaRPr>
          </a:p>
        </p:txBody>
      </p:sp>
      <p:sp>
        <p:nvSpPr>
          <p:cNvPr id="11276" name="Прямоугольник 17"/>
          <p:cNvSpPr>
            <a:spLocks noChangeArrowheads="1"/>
          </p:cNvSpPr>
          <p:nvPr/>
        </p:nvSpPr>
        <p:spPr bwMode="auto">
          <a:xfrm>
            <a:off x="714375" y="4643438"/>
            <a:ext cx="6786563" cy="203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b="1">
                <a:solidFill>
                  <a:schemeClr val="tx2"/>
                </a:solidFill>
              </a:rPr>
              <a:t>მ</a:t>
            </a:r>
            <a:r>
              <a:rPr lang="ka-GE" b="1">
                <a:solidFill>
                  <a:schemeClr val="tx2"/>
                </a:solidFill>
              </a:rPr>
              <a:t>ასწავლებელთა სერტიფიცირება</a:t>
            </a:r>
            <a:endParaRPr lang="ru-RU" b="1">
              <a:solidFill>
                <a:schemeClr val="tx2"/>
              </a:solidFill>
            </a:endParaRPr>
          </a:p>
          <a:p>
            <a:pPr lvl="1">
              <a:buFont typeface="Wingdings" pitchFamily="2" charset="2"/>
              <a:buChar char="Ø"/>
            </a:pPr>
            <a:r>
              <a:rPr lang="ka-GE">
                <a:solidFill>
                  <a:schemeClr val="tx2"/>
                </a:solidFill>
              </a:rPr>
              <a:t> 2011 წელს აჭარის მასშტაბით სერტიფიცირება წარმატებით გაიარა 224 მასწავლებელმა.</a:t>
            </a:r>
          </a:p>
          <a:p>
            <a:pPr lvl="1">
              <a:buFont typeface="Wingdings" pitchFamily="2" charset="2"/>
              <a:buChar char="Ø"/>
            </a:pPr>
            <a:r>
              <a:rPr lang="ka-GE">
                <a:solidFill>
                  <a:schemeClr val="tx2"/>
                </a:solidFill>
              </a:rPr>
              <a:t> 2011 წელი -  21 მაძიებელი და 10 მენტორი</a:t>
            </a:r>
          </a:p>
          <a:p>
            <a:pPr lvl="1">
              <a:buFont typeface="Wingdings" pitchFamily="2" charset="2"/>
              <a:buChar char="Ø"/>
            </a:pPr>
            <a:r>
              <a:rPr lang="ka-GE">
                <a:solidFill>
                  <a:schemeClr val="tx2"/>
                </a:solidFill>
              </a:rPr>
              <a:t> 201</a:t>
            </a:r>
            <a:r>
              <a:rPr lang="en-US">
                <a:solidFill>
                  <a:schemeClr val="tx2"/>
                </a:solidFill>
              </a:rPr>
              <a:t>2</a:t>
            </a:r>
            <a:r>
              <a:rPr lang="ka-GE">
                <a:solidFill>
                  <a:schemeClr val="tx2"/>
                </a:solidFill>
              </a:rPr>
              <a:t> წლისათვის სულ სერტიფიცირებულია 353 მასწავლებელი. </a:t>
            </a:r>
          </a:p>
          <a:p>
            <a:pPr lvl="1">
              <a:buFont typeface="Wingdings" pitchFamily="2" charset="2"/>
              <a:buChar char="Ø"/>
            </a:pPr>
            <a:endParaRPr lang="ka-GE">
              <a:solidFill>
                <a:schemeClr val="tx2"/>
              </a:solidFill>
            </a:endParaRPr>
          </a:p>
        </p:txBody>
      </p:sp>
    </p:spTree>
    <p:extLst>
      <p:ext uri="{BB962C8B-B14F-4D97-AF65-F5344CB8AC3E}">
        <p14:creationId xmlns="" xmlns:p14="http://schemas.microsoft.com/office/powerpoint/2010/main" val="4071036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flipV="1">
            <a:off x="276225" y="357188"/>
            <a:ext cx="3071813"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 name="Прямая соединительная линия 8"/>
          <p:cNvCxnSpPr/>
          <p:nvPr/>
        </p:nvCxnSpPr>
        <p:spPr>
          <a:xfrm rot="5400000">
            <a:off x="0" y="642938"/>
            <a:ext cx="5715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2" name="Содержимое 2"/>
          <p:cNvSpPr>
            <a:spLocks noGrp="1"/>
          </p:cNvSpPr>
          <p:nvPr>
            <p:ph idx="1"/>
          </p:nvPr>
        </p:nvSpPr>
        <p:spPr>
          <a:xfrm>
            <a:off x="458788" y="1404938"/>
            <a:ext cx="8229600" cy="3079750"/>
          </a:xfrm>
        </p:spPr>
        <p:txBody>
          <a:bodyPr rtlCol="0">
            <a:noAutofit/>
          </a:bodyPr>
          <a:lstStyle/>
          <a:p>
            <a:pPr>
              <a:defRPr/>
            </a:pPr>
            <a:r>
              <a:rPr lang="ru-RU" sz="2000" dirty="0" smtClean="0">
                <a:solidFill>
                  <a:schemeClr val="tx2"/>
                </a:solidFill>
              </a:rPr>
              <a:t>სასკოლო კლუბების ხელშეწყობის მიზნობრივი პროგრამის შექმნის იდეა ზოგადი განათლების ეროვნული მიზნების მიღწევის მიზნით გაჩნდა. </a:t>
            </a:r>
            <a:r>
              <a:rPr lang="ka-GE" sz="2000" dirty="0" smtClean="0">
                <a:solidFill>
                  <a:schemeClr val="tx2"/>
                </a:solidFill>
              </a:rPr>
              <a:t> </a:t>
            </a:r>
          </a:p>
          <a:p>
            <a:pPr>
              <a:defRPr/>
            </a:pPr>
            <a:r>
              <a:rPr lang="ka-GE" sz="2000" dirty="0" smtClean="0">
                <a:solidFill>
                  <a:schemeClr val="tx2"/>
                </a:solidFill>
              </a:rPr>
              <a:t>პროგრამის ფარგლებში 2011 წელს აჭარის ავტონომიური რესპუბლიკის ადმინისტრაციულ ტერიტორიაზე არსებულ ზოგადსაგანმანათლებლო დაწესებულებებში დაფინანსდა 13 სასკოლო კლუბის პროექტი. პროექტების განსახორციელებლად გაიხარჯა 28 855 ლარი.</a:t>
            </a:r>
          </a:p>
          <a:p>
            <a:pPr marL="0" indent="0" eaLnBrk="1" hangingPunct="1">
              <a:buFont typeface="Arial" charset="0"/>
              <a:buNone/>
              <a:defRPr/>
            </a:pPr>
            <a:endParaRPr lang="ka-GE" sz="2000" b="1" dirty="0" smtClean="0">
              <a:solidFill>
                <a:schemeClr val="tx2"/>
              </a:solidFill>
            </a:endParaRPr>
          </a:p>
          <a:p>
            <a:pPr eaLnBrk="1" hangingPunct="1">
              <a:buFont typeface="Arial" charset="0"/>
              <a:buNone/>
              <a:defRPr/>
            </a:pPr>
            <a:endParaRPr lang="ka-GE" sz="1500" dirty="0" smtClean="0">
              <a:solidFill>
                <a:schemeClr val="tx2"/>
              </a:solidFill>
            </a:endParaRPr>
          </a:p>
          <a:p>
            <a:pPr lvl="2" eaLnBrk="1" fontAlgn="auto" hangingPunct="1">
              <a:spcAft>
                <a:spcPts val="0"/>
              </a:spcAft>
              <a:buFont typeface="Arial" charset="0"/>
              <a:buNone/>
              <a:defRPr/>
            </a:pPr>
            <a:endParaRPr lang="en-US" sz="1400" dirty="0" smtClean="0">
              <a:solidFill>
                <a:schemeClr val="tx2"/>
              </a:solidFill>
            </a:endParaRPr>
          </a:p>
          <a:p>
            <a:pPr eaLnBrk="1" hangingPunct="1">
              <a:buFont typeface="Arial" charset="0"/>
              <a:buNone/>
              <a:defRPr/>
            </a:pPr>
            <a:endParaRPr lang="ka-GE" sz="1000" dirty="0" smtClean="0">
              <a:solidFill>
                <a:schemeClr val="tx2"/>
              </a:solidFill>
            </a:endParaRPr>
          </a:p>
        </p:txBody>
      </p:sp>
      <p:sp>
        <p:nvSpPr>
          <p:cNvPr id="12293" name="Прямоугольник 6"/>
          <p:cNvSpPr>
            <a:spLocks noChangeArrowheads="1"/>
          </p:cNvSpPr>
          <p:nvPr/>
        </p:nvSpPr>
        <p:spPr bwMode="auto">
          <a:xfrm>
            <a:off x="642938" y="500063"/>
            <a:ext cx="6376987"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sz="2400" b="1">
                <a:solidFill>
                  <a:schemeClr val="tx2"/>
                </a:solidFill>
              </a:rPr>
              <a:t>სასკოლო კლუბების ხელშეწყობის პროგრამა</a:t>
            </a:r>
            <a:endParaRPr lang="ru-RU" sz="2400">
              <a:solidFill>
                <a:schemeClr val="tx2"/>
              </a:solidFill>
            </a:endParaRPr>
          </a:p>
        </p:txBody>
      </p:sp>
      <p:pic>
        <p:nvPicPr>
          <p:cNvPr id="12294" name="Picture 2" descr="D:\Documents\Рабочий стол\240814_150450365023773_100001764323988_299813_4264821_o.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8788" y="4365625"/>
            <a:ext cx="3381375" cy="2181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5" name="Rectangle 1"/>
          <p:cNvSpPr>
            <a:spLocks noChangeArrowheads="1"/>
          </p:cNvSpPr>
          <p:nvPr/>
        </p:nvSpPr>
        <p:spPr bwMode="auto">
          <a:xfrm>
            <a:off x="4067175" y="4394200"/>
            <a:ext cx="4572000" cy="193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28600" indent="-228600"/>
            <a:r>
              <a:rPr lang="ka-GE" sz="2000">
                <a:solidFill>
                  <a:schemeClr val="tx2"/>
                </a:solidFill>
              </a:rPr>
              <a:t>პროექტის ფარგლებში ჩატარდა არაერთი საინტერესო აქტივობა. გაიმართა გამოფენები, მასტერკლასები, დისკუსიები, ექსკურსიები, თეატრალური დადგმები და ა. შ. </a:t>
            </a:r>
            <a:endParaRPr lang="ru-RU" sz="2000">
              <a:solidFill>
                <a:schemeClr val="tx2"/>
              </a:solidFill>
            </a:endParaRPr>
          </a:p>
        </p:txBody>
      </p:sp>
    </p:spTree>
    <p:extLst>
      <p:ext uri="{BB962C8B-B14F-4D97-AF65-F5344CB8AC3E}">
        <p14:creationId xmlns="" xmlns:p14="http://schemas.microsoft.com/office/powerpoint/2010/main" val="2780922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flipV="1">
            <a:off x="276225" y="357188"/>
            <a:ext cx="3071813"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 name="Прямая соединительная линия 8"/>
          <p:cNvCxnSpPr/>
          <p:nvPr/>
        </p:nvCxnSpPr>
        <p:spPr>
          <a:xfrm rot="5400000">
            <a:off x="0" y="642938"/>
            <a:ext cx="5715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3316" name="Содержимое 2"/>
          <p:cNvSpPr>
            <a:spLocks noGrp="1"/>
          </p:cNvSpPr>
          <p:nvPr>
            <p:ph idx="1"/>
          </p:nvPr>
        </p:nvSpPr>
        <p:spPr>
          <a:xfrm>
            <a:off x="468313" y="2582863"/>
            <a:ext cx="4967287" cy="2519362"/>
          </a:xfrm>
        </p:spPr>
        <p:txBody>
          <a:bodyPr/>
          <a:lstStyle/>
          <a:p>
            <a:pPr marL="0" indent="0">
              <a:buFont typeface="Arial" charset="0"/>
              <a:buNone/>
            </a:pPr>
            <a:r>
              <a:rPr lang="ka-GE" sz="1800" smtClean="0">
                <a:solidFill>
                  <a:srgbClr val="002060"/>
                </a:solidFill>
              </a:rPr>
              <a:t>2011 წელს ქალაქ ბათუმის N4 საჯარო სკოლაში </a:t>
            </a:r>
            <a:r>
              <a:rPr lang="en-US" sz="1800" smtClean="0">
                <a:solidFill>
                  <a:srgbClr val="002060"/>
                </a:solidFill>
              </a:rPr>
              <a:t>- </a:t>
            </a:r>
            <a:r>
              <a:rPr lang="ka-GE" sz="1800" smtClean="0">
                <a:solidFill>
                  <a:srgbClr val="002060"/>
                </a:solidFill>
              </a:rPr>
              <a:t>ინგლისური ენისა და   ქალაქ ბ</a:t>
            </a:r>
            <a:r>
              <a:rPr lang="en-US" sz="1800" smtClean="0">
                <a:solidFill>
                  <a:srgbClr val="002060"/>
                </a:solidFill>
              </a:rPr>
              <a:t>ათუმის </a:t>
            </a:r>
            <a:r>
              <a:rPr lang="ka-GE" sz="1800" smtClean="0">
                <a:solidFill>
                  <a:srgbClr val="002060"/>
                </a:solidFill>
              </a:rPr>
              <a:t>№6 საჯარო სკოლაში </a:t>
            </a:r>
            <a:r>
              <a:rPr lang="en-US" sz="1800" smtClean="0">
                <a:solidFill>
                  <a:srgbClr val="002060"/>
                </a:solidFill>
              </a:rPr>
              <a:t>-</a:t>
            </a:r>
            <a:r>
              <a:rPr lang="ka-GE" sz="1800" smtClean="0">
                <a:solidFill>
                  <a:srgbClr val="002060"/>
                </a:solidFill>
              </a:rPr>
              <a:t> ფიზიკა-მათემატიკის გაძლიერებული სწავლების ცენტრები გაიხსნა. 2011 წელს ფიზიკა-მათემატიკის გაძლიერებული სწავლების ცენტრში სწავლობდა 197 მოსწავლე, ხოლო ინგლისური ენის სწავლების ცენტრში კი 100.  </a:t>
            </a:r>
            <a:endParaRPr lang="ru-RU" sz="1800" smtClean="0">
              <a:solidFill>
                <a:srgbClr val="002060"/>
              </a:solidFill>
            </a:endParaRPr>
          </a:p>
        </p:txBody>
      </p:sp>
      <p:sp>
        <p:nvSpPr>
          <p:cNvPr id="13317" name="Прямоугольник 6"/>
          <p:cNvSpPr>
            <a:spLocks noChangeArrowheads="1"/>
          </p:cNvSpPr>
          <p:nvPr/>
        </p:nvSpPr>
        <p:spPr bwMode="auto">
          <a:xfrm>
            <a:off x="395288" y="500063"/>
            <a:ext cx="59277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sz="2400" b="1">
                <a:solidFill>
                  <a:srgbClr val="002060"/>
                </a:solidFill>
              </a:rPr>
              <a:t>მაპროფილებელი სკოლების ხელშეწყობა</a:t>
            </a:r>
            <a:endParaRPr lang="ru-RU" sz="2400">
              <a:solidFill>
                <a:srgbClr val="002060"/>
              </a:solidFill>
            </a:endParaRPr>
          </a:p>
        </p:txBody>
      </p:sp>
      <p:pic>
        <p:nvPicPr>
          <p:cNvPr id="13318" name="Picture 3" descr="D:\Documents\Рабочий стол\IMG_1035.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35600" y="2565400"/>
            <a:ext cx="3429000" cy="209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9" name="Rectangle 1"/>
          <p:cNvSpPr>
            <a:spLocks noChangeArrowheads="1"/>
          </p:cNvSpPr>
          <p:nvPr/>
        </p:nvSpPr>
        <p:spPr bwMode="auto">
          <a:xfrm>
            <a:off x="468313" y="1120775"/>
            <a:ext cx="76327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a:solidFill>
                  <a:srgbClr val="002060"/>
                </a:solidFill>
              </a:rPr>
              <a:t>მაპროფილებელი სკოლების ხელშეწყობის პროგრამის მიზანია: ფიზიკა-მათემატიკისა და ინგლისური ენის პოპულარიზაცია, ნიჭიერ მოსწავლეთა წახალისება, აღნიშნულ საგნებში ცოდნის  გაღრმავება და მოსწავლეთა კლასგარეშე მუშაობის წახალისება.</a:t>
            </a:r>
            <a:endParaRPr lang="ru-RU">
              <a:solidFill>
                <a:srgbClr val="002060"/>
              </a:solidFill>
            </a:endParaRPr>
          </a:p>
        </p:txBody>
      </p:sp>
      <p:sp>
        <p:nvSpPr>
          <p:cNvPr id="13320" name="Rectangle 2"/>
          <p:cNvSpPr>
            <a:spLocks noChangeArrowheads="1"/>
          </p:cNvSpPr>
          <p:nvPr/>
        </p:nvSpPr>
        <p:spPr bwMode="auto">
          <a:xfrm>
            <a:off x="468313" y="5229225"/>
            <a:ext cx="799147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a:solidFill>
                  <a:srgbClr val="002060"/>
                </a:solidFill>
              </a:rPr>
              <a:t>მაპროფილებელი სკოლების ხელშეწყობის პროგრამის დასაფინანსებლად აჭარის ავტონომიური რესპუბლიკის ბიუჯეტიდან 2011 წელს გამოიყო 22 000 ლარი.</a:t>
            </a:r>
            <a:endParaRPr lang="ru-RU">
              <a:solidFill>
                <a:srgbClr val="002060"/>
              </a:solidFill>
            </a:endParaRPr>
          </a:p>
        </p:txBody>
      </p:sp>
    </p:spTree>
    <p:extLst>
      <p:ext uri="{BB962C8B-B14F-4D97-AF65-F5344CB8AC3E}">
        <p14:creationId xmlns="" xmlns:p14="http://schemas.microsoft.com/office/powerpoint/2010/main" val="201942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flipV="1">
            <a:off x="276225" y="357188"/>
            <a:ext cx="3071813"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 name="Прямая соединительная линия 8"/>
          <p:cNvCxnSpPr/>
          <p:nvPr/>
        </p:nvCxnSpPr>
        <p:spPr>
          <a:xfrm rot="5400000">
            <a:off x="0" y="642938"/>
            <a:ext cx="5715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4340" name="Содержимое 2"/>
          <p:cNvSpPr>
            <a:spLocks noGrp="1"/>
          </p:cNvSpPr>
          <p:nvPr>
            <p:ph idx="1"/>
          </p:nvPr>
        </p:nvSpPr>
        <p:spPr>
          <a:xfrm>
            <a:off x="273050" y="4005263"/>
            <a:ext cx="8601075" cy="2420937"/>
          </a:xfrm>
        </p:spPr>
        <p:txBody>
          <a:bodyPr/>
          <a:lstStyle/>
          <a:p>
            <a:r>
              <a:rPr lang="ka-GE" sz="1800" smtClean="0">
                <a:solidFill>
                  <a:schemeClr val="tx2"/>
                </a:solidFill>
              </a:rPr>
              <a:t>კონკურსში ,,ბავშვები და ხელოვნება 2011“ მონაწილეობდა ბათუმის საჯარო და კერძო სკოლების 684 მოსწავლე. ამათგან  გამოვლინდა 12 გამარჯვებული მოსწავლე, რომლებსაც გადეცათ ფულადი ჯილდო და სერთიფიკატები.</a:t>
            </a:r>
            <a:endParaRPr lang="en-US" sz="1800" smtClean="0">
              <a:solidFill>
                <a:schemeClr val="tx2"/>
              </a:solidFill>
            </a:endParaRPr>
          </a:p>
          <a:p>
            <a:r>
              <a:rPr lang="ka-GE" sz="1800" smtClean="0">
                <a:solidFill>
                  <a:schemeClr val="tx2"/>
                </a:solidFill>
              </a:rPr>
              <a:t>კონკურსში ,,ფოტოგრაფია 2011” მონაწილეობდა  აჭარის საჯარო და კერძო სკოლების  61 მოსწავლე.  კონკურსის შედეგად გამოვლინდა პირველი, მეორე და მესამე ადგილის მფლობელი 3 გამარჯვებული მოსწავლე, რომლებსაც გადაეცათ ფულადი ჯოლდო და სერთიფიკატები.</a:t>
            </a:r>
          </a:p>
          <a:p>
            <a:r>
              <a:rPr lang="ka-GE" sz="1800" smtClean="0">
                <a:solidFill>
                  <a:schemeClr val="tx2"/>
                </a:solidFill>
              </a:rPr>
              <a:t>კონკურსების ორგანიზებისათვის  გამოიყო 7824,78 ლარი.</a:t>
            </a:r>
          </a:p>
        </p:txBody>
      </p:sp>
      <p:sp>
        <p:nvSpPr>
          <p:cNvPr id="14341" name="Прямоугольник 6"/>
          <p:cNvSpPr>
            <a:spLocks noChangeArrowheads="1"/>
          </p:cNvSpPr>
          <p:nvPr/>
        </p:nvSpPr>
        <p:spPr bwMode="auto">
          <a:xfrm>
            <a:off x="539750" y="500063"/>
            <a:ext cx="59277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sz="2400" b="1">
                <a:solidFill>
                  <a:srgbClr val="002060"/>
                </a:solidFill>
                <a:latin typeface="Calibri" pitchFamily="34" charset="0"/>
              </a:rPr>
              <a:t>კონკურსები</a:t>
            </a:r>
            <a:endParaRPr lang="ru-RU" sz="2400" b="1">
              <a:solidFill>
                <a:srgbClr val="002060"/>
              </a:solidFill>
              <a:latin typeface="Calibri" pitchFamily="34" charset="0"/>
            </a:endParaRPr>
          </a:p>
        </p:txBody>
      </p:sp>
      <p:pic>
        <p:nvPicPr>
          <p:cNvPr id="14342" name="Picture 2" descr="F:\Documents\Desktop\xat.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6388" y="1617663"/>
            <a:ext cx="3689350" cy="2243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3" name="Rectangle 1"/>
          <p:cNvSpPr>
            <a:spLocks noChangeArrowheads="1"/>
          </p:cNvSpPr>
          <p:nvPr/>
        </p:nvSpPr>
        <p:spPr bwMode="auto">
          <a:xfrm>
            <a:off x="4211638" y="1617663"/>
            <a:ext cx="4662487" cy="203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a:solidFill>
                  <a:schemeClr val="tx2"/>
                </a:solidFill>
              </a:rPr>
              <a:t>2011 წელს სამინისტროს ორგანიზებით გაიმართა კონკურსები ,,ბავშვები და ხელოვნება 2011“ და ,,ფოტოგრაფია 2011” რომლის მიზანია აჭარის ავტონომიურ რესპუბლიკაში სახვითი ხელოვნებისა და  ფოტოგრაფიის ნიჭით დაჯილდოვებული მოსწავლეების აღმოჩენა და წახალისება. </a:t>
            </a:r>
          </a:p>
        </p:txBody>
      </p:sp>
      <p:sp>
        <p:nvSpPr>
          <p:cNvPr id="14344" name="Rectangle 2"/>
          <p:cNvSpPr>
            <a:spLocks noChangeArrowheads="1"/>
          </p:cNvSpPr>
          <p:nvPr/>
        </p:nvSpPr>
        <p:spPr bwMode="auto">
          <a:xfrm>
            <a:off x="471488" y="962025"/>
            <a:ext cx="62420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b="1">
                <a:solidFill>
                  <a:srgbClr val="002060"/>
                </a:solidFill>
              </a:rPr>
              <a:t>,,ბავშვები და ხელოვნება “ და “ფოტოგრაფია 2011”</a:t>
            </a:r>
            <a:endParaRPr lang="ru-RU">
              <a:solidFill>
                <a:srgbClr val="002060"/>
              </a:solidFill>
            </a:endParaRPr>
          </a:p>
        </p:txBody>
      </p:sp>
    </p:spTree>
    <p:extLst>
      <p:ext uri="{BB962C8B-B14F-4D97-AF65-F5344CB8AC3E}">
        <p14:creationId xmlns="" xmlns:p14="http://schemas.microsoft.com/office/powerpoint/2010/main" val="3157177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flipV="1">
            <a:off x="276225" y="357188"/>
            <a:ext cx="3071813"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 name="Прямая соединительная линия 8"/>
          <p:cNvCxnSpPr/>
          <p:nvPr/>
        </p:nvCxnSpPr>
        <p:spPr>
          <a:xfrm rot="5400000">
            <a:off x="0" y="642938"/>
            <a:ext cx="5715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5364" name="Содержимое 2"/>
          <p:cNvSpPr>
            <a:spLocks noGrp="1"/>
          </p:cNvSpPr>
          <p:nvPr>
            <p:ph idx="1"/>
          </p:nvPr>
        </p:nvSpPr>
        <p:spPr>
          <a:xfrm>
            <a:off x="395288" y="2982913"/>
            <a:ext cx="4464050" cy="2447925"/>
          </a:xfrm>
        </p:spPr>
        <p:txBody>
          <a:bodyPr/>
          <a:lstStyle/>
          <a:p>
            <a:pPr>
              <a:buFont typeface="Arial" charset="0"/>
              <a:buNone/>
            </a:pPr>
            <a:r>
              <a:rPr lang="ka-GE" sz="2000" dirty="0" smtClean="0">
                <a:solidFill>
                  <a:srgbClr val="002060"/>
                </a:solidFill>
              </a:rPr>
              <a:t>პროგრამის ფარგლებში 2011 წელს დასაქმდა შვიდი ინგლისური ენის მასწავლებელი, აქედან ორი - ქედის მუნიციპალიტეტში, ორი - შუახევის მუნიციპალიტეტში  და სამი - ხულოს მუნიციპალიტეტში. </a:t>
            </a:r>
          </a:p>
          <a:p>
            <a:pPr>
              <a:buFont typeface="Arial" charset="0"/>
              <a:buNone/>
            </a:pPr>
            <a:endParaRPr lang="en-US" sz="2000" dirty="0" smtClean="0">
              <a:solidFill>
                <a:srgbClr val="002060"/>
              </a:solidFill>
            </a:endParaRPr>
          </a:p>
          <a:p>
            <a:pPr>
              <a:buFont typeface="Arial" charset="0"/>
              <a:buNone/>
            </a:pPr>
            <a:r>
              <a:rPr lang="ka-GE" sz="2000" dirty="0" smtClean="0">
                <a:solidFill>
                  <a:srgbClr val="002060"/>
                </a:solidFill>
              </a:rPr>
              <a:t>2011 წელს პროგრამის ბიუჯეტი იყო - 11 970 ლარი,  გაიხარჯა 6 382 ლარი.</a:t>
            </a:r>
            <a:endParaRPr lang="ru-RU" sz="2000" dirty="0" smtClean="0">
              <a:solidFill>
                <a:srgbClr val="002060"/>
              </a:solidFill>
            </a:endParaRPr>
          </a:p>
          <a:p>
            <a:endParaRPr lang="ru-RU" sz="2000" dirty="0" smtClean="0">
              <a:solidFill>
                <a:srgbClr val="002060"/>
              </a:solidFill>
            </a:endParaRPr>
          </a:p>
          <a:p>
            <a:pPr eaLnBrk="1" hangingPunct="1">
              <a:buFont typeface="Wingdings" pitchFamily="2" charset="2"/>
              <a:buChar char="Ø"/>
            </a:pPr>
            <a:endParaRPr lang="ka-GE" sz="2000" b="1" dirty="0" smtClean="0">
              <a:solidFill>
                <a:schemeClr val="tx2"/>
              </a:solidFill>
            </a:endParaRPr>
          </a:p>
          <a:p>
            <a:pPr eaLnBrk="1" hangingPunct="1">
              <a:buFont typeface="Arial" charset="0"/>
              <a:buNone/>
            </a:pPr>
            <a:endParaRPr lang="ka-GE" sz="1500" dirty="0" smtClean="0">
              <a:solidFill>
                <a:schemeClr val="tx2"/>
              </a:solidFill>
            </a:endParaRPr>
          </a:p>
          <a:p>
            <a:pPr lvl="2" eaLnBrk="1" hangingPunct="1">
              <a:buFont typeface="Arial" charset="0"/>
              <a:buNone/>
            </a:pPr>
            <a:endParaRPr lang="en-US" sz="1400" dirty="0" smtClean="0"/>
          </a:p>
          <a:p>
            <a:pPr eaLnBrk="1" hangingPunct="1">
              <a:buFont typeface="Arial" charset="0"/>
              <a:buNone/>
            </a:pPr>
            <a:endParaRPr lang="ka-GE" sz="1000" dirty="0" smtClean="0">
              <a:solidFill>
                <a:schemeClr val="tx2"/>
              </a:solidFill>
            </a:endParaRPr>
          </a:p>
        </p:txBody>
      </p:sp>
      <p:sp>
        <p:nvSpPr>
          <p:cNvPr id="15365" name="Прямоугольник 6"/>
          <p:cNvSpPr>
            <a:spLocks noChangeArrowheads="1"/>
          </p:cNvSpPr>
          <p:nvPr/>
        </p:nvSpPr>
        <p:spPr bwMode="auto">
          <a:xfrm>
            <a:off x="395288" y="500063"/>
            <a:ext cx="65214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sz="2400" b="1">
                <a:solidFill>
                  <a:srgbClr val="002060"/>
                </a:solidFill>
              </a:rPr>
              <a:t>„ვასწავლოთ  მომავალი წარმატებისათვის“</a:t>
            </a:r>
            <a:endParaRPr lang="ru-RU" sz="2400" b="1">
              <a:solidFill>
                <a:srgbClr val="002060"/>
              </a:solidFill>
              <a:latin typeface="Calibri" pitchFamily="34" charset="0"/>
            </a:endParaRPr>
          </a:p>
        </p:txBody>
      </p:sp>
      <p:pic>
        <p:nvPicPr>
          <p:cNvPr id="15366" name="Picture 2" descr="F:\Documents\Desktop\IMG_1257.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11738" y="3213100"/>
            <a:ext cx="3810000" cy="254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7" name="Rectangle 1"/>
          <p:cNvSpPr>
            <a:spLocks noChangeArrowheads="1"/>
          </p:cNvSpPr>
          <p:nvPr/>
        </p:nvSpPr>
        <p:spPr bwMode="auto">
          <a:xfrm>
            <a:off x="439738" y="1125538"/>
            <a:ext cx="8235950" cy="163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sz="2000">
                <a:solidFill>
                  <a:srgbClr val="002060"/>
                </a:solidFill>
              </a:rPr>
              <a:t>2011 წლის ოქტომბრიდან ამოქმედდა მიზნობრივი პროგრამა ”ვასწავლოთ მომავალი წარმატებისათვის”, რომლის მიზანია სკოლებში სწავლების ხარისხის გაუმჯობესება, კვალიფიკაციური კადრების დაინტერესება მასწავლებლის პროფესიით და სასწავლო პროცესში ენერგიული და მოტივირებული სპეციალისტების ჩართვა. </a:t>
            </a:r>
          </a:p>
        </p:txBody>
      </p:sp>
    </p:spTree>
    <p:extLst>
      <p:ext uri="{BB962C8B-B14F-4D97-AF65-F5344CB8AC3E}">
        <p14:creationId xmlns="" xmlns:p14="http://schemas.microsoft.com/office/powerpoint/2010/main" val="3106768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flipV="1">
            <a:off x="276225" y="357188"/>
            <a:ext cx="3071813"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 name="Прямая соединительная линия 8"/>
          <p:cNvCxnSpPr/>
          <p:nvPr/>
        </p:nvCxnSpPr>
        <p:spPr>
          <a:xfrm rot="5400000">
            <a:off x="0" y="642938"/>
            <a:ext cx="5715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6388" name="Содержимое 2"/>
          <p:cNvSpPr>
            <a:spLocks noGrp="1"/>
          </p:cNvSpPr>
          <p:nvPr>
            <p:ph idx="1"/>
          </p:nvPr>
        </p:nvSpPr>
        <p:spPr>
          <a:xfrm>
            <a:off x="276225" y="928688"/>
            <a:ext cx="6088063" cy="3868737"/>
          </a:xfrm>
        </p:spPr>
        <p:txBody>
          <a:bodyPr/>
          <a:lstStyle/>
          <a:p>
            <a:r>
              <a:rPr lang="ka-GE" sz="1800" smtClean="0">
                <a:solidFill>
                  <a:srgbClr val="002060"/>
                </a:solidFill>
              </a:rPr>
              <a:t>სამინისტროს ინიციატივით აჭარის ავტონომიური რესპუბლიკის ადმინისტრაციულ ტერიტორიაზე არსებული საჯარო და კერძო სკოლების მედალოსნების წახალისების მიზნით ჩატარდა საგანმანათლებლო-შემეცნებითი ტურები საქართველოს ერთ-ერთ ულამაზეს მცხეთა-მთიანეთის რეგიონში, ყაზბეგში. </a:t>
            </a:r>
          </a:p>
          <a:p>
            <a:r>
              <a:rPr lang="ka-GE" sz="1800" smtClean="0">
                <a:solidFill>
                  <a:srgbClr val="002060"/>
                </a:solidFill>
              </a:rPr>
              <a:t>აჭარის საჯარო და კერძო სკოლების 62 - მოსწავლემ დაათვალიერა ისტორიული ადგილები, ანანურის, ჟინვალის, მლეთას, სტეფანწმინდას, დარიალის, სნოს, ჯუთასა და ა.შ. პეიზაჟები; მოინახულონ სამების ტაძარი, ეთნოგრაფიული მუზეუმი სნოს ხეობაში და ალექსანდრე ყაზბეგის სახლ-მუზეუმი. </a:t>
            </a:r>
          </a:p>
          <a:p>
            <a:endParaRPr lang="ru-RU" sz="1800" smtClean="0">
              <a:solidFill>
                <a:srgbClr val="002060"/>
              </a:solidFill>
            </a:endParaRPr>
          </a:p>
        </p:txBody>
      </p:sp>
      <p:sp>
        <p:nvSpPr>
          <p:cNvPr id="16389" name="Прямоугольник 6"/>
          <p:cNvSpPr>
            <a:spLocks noChangeArrowheads="1"/>
          </p:cNvSpPr>
          <p:nvPr/>
        </p:nvSpPr>
        <p:spPr bwMode="auto">
          <a:xfrm>
            <a:off x="468313" y="500063"/>
            <a:ext cx="592613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sz="2400" b="1">
                <a:solidFill>
                  <a:srgbClr val="002060"/>
                </a:solidFill>
              </a:rPr>
              <a:t>ნიჭიერ მოსწავლეთა წახალისება</a:t>
            </a:r>
            <a:endParaRPr lang="ru-RU" sz="2400">
              <a:solidFill>
                <a:srgbClr val="002060"/>
              </a:solidFill>
            </a:endParaRPr>
          </a:p>
        </p:txBody>
      </p:sp>
      <p:pic>
        <p:nvPicPr>
          <p:cNvPr id="16390" name="Picture 2" descr="F:\Documents\Desktop\eqs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394450" y="996950"/>
            <a:ext cx="2498725" cy="345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1" name="Rectangle 1"/>
          <p:cNvSpPr>
            <a:spLocks noChangeArrowheads="1"/>
          </p:cNvSpPr>
          <p:nvPr/>
        </p:nvSpPr>
        <p:spPr bwMode="auto">
          <a:xfrm>
            <a:off x="368300" y="4918075"/>
            <a:ext cx="7777163" cy="147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ka-GE">
                <a:solidFill>
                  <a:srgbClr val="002060"/>
                </a:solidFill>
              </a:rPr>
              <a:t>2011 წელს ქალაქ ბათუმის საჯარო და კერძო სკოლებიდან  12 მოსწავლე გაემგზავრა თურქეთის რესპუბლიკის ქალაქ იზმირში გამართულ  სამეცნიერო ბანაკში. </a:t>
            </a:r>
          </a:p>
          <a:p>
            <a:pPr marL="285750" indent="-285750">
              <a:buFont typeface="Arial" charset="0"/>
              <a:buChar char="•"/>
            </a:pPr>
            <a:r>
              <a:rPr lang="ka-GE">
                <a:solidFill>
                  <a:srgbClr val="002060"/>
                </a:solidFill>
              </a:rPr>
              <a:t>სამეცნიერო ბანაკის  მიზანია  ახალგაზრდების მეცნიერებითა და ტექნოლოგიებით დაინტერესების ხელშეწყობა. </a:t>
            </a:r>
            <a:endParaRPr lang="ka-GE" sz="1400">
              <a:solidFill>
                <a:schemeClr val="tx2"/>
              </a:solidFill>
            </a:endParaRPr>
          </a:p>
        </p:txBody>
      </p:sp>
    </p:spTree>
    <p:extLst>
      <p:ext uri="{BB962C8B-B14F-4D97-AF65-F5344CB8AC3E}">
        <p14:creationId xmlns="" xmlns:p14="http://schemas.microsoft.com/office/powerpoint/2010/main" val="1105511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6"/>
          <p:cNvSpPr>
            <a:spLocks noChangeArrowheads="1"/>
          </p:cNvSpPr>
          <p:nvPr/>
        </p:nvSpPr>
        <p:spPr bwMode="auto">
          <a:xfrm>
            <a:off x="357188" y="395288"/>
            <a:ext cx="428625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sz="2400" b="1">
                <a:solidFill>
                  <a:schemeClr val="tx2"/>
                </a:solidFill>
                <a:latin typeface="Calibri" pitchFamily="34" charset="0"/>
              </a:rPr>
              <a:t>უცხოეთში სტაჟირება</a:t>
            </a:r>
          </a:p>
          <a:p>
            <a:endParaRPr lang="ru-RU" sz="2400" b="1">
              <a:solidFill>
                <a:schemeClr val="tx2"/>
              </a:solidFill>
              <a:latin typeface="Calibri" pitchFamily="34" charset="0"/>
            </a:endParaRPr>
          </a:p>
        </p:txBody>
      </p:sp>
      <p:cxnSp>
        <p:nvCxnSpPr>
          <p:cNvPr id="8" name="Прямая соединительная линия 7"/>
          <p:cNvCxnSpPr/>
          <p:nvPr/>
        </p:nvCxnSpPr>
        <p:spPr>
          <a:xfrm flipV="1">
            <a:off x="285750" y="357188"/>
            <a:ext cx="4143375"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 name="Прямая соединительная линия 8"/>
          <p:cNvCxnSpPr/>
          <p:nvPr/>
        </p:nvCxnSpPr>
        <p:spPr>
          <a:xfrm rot="5400000">
            <a:off x="0" y="642938"/>
            <a:ext cx="5715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7413" name="Содержимое 2"/>
          <p:cNvSpPr>
            <a:spLocks noGrp="1"/>
          </p:cNvSpPr>
          <p:nvPr>
            <p:ph idx="1"/>
          </p:nvPr>
        </p:nvSpPr>
        <p:spPr>
          <a:xfrm>
            <a:off x="179388" y="1227138"/>
            <a:ext cx="5400675" cy="4649787"/>
          </a:xfrm>
        </p:spPr>
        <p:txBody>
          <a:bodyPr/>
          <a:lstStyle/>
          <a:p>
            <a:pPr marL="400050" lvl="2" indent="0">
              <a:buFont typeface="Arial" charset="0"/>
              <a:buNone/>
            </a:pPr>
            <a:r>
              <a:rPr lang="ka-GE" sz="2000" b="1" smtClean="0">
                <a:solidFill>
                  <a:schemeClr val="tx2"/>
                </a:solidFill>
              </a:rPr>
              <a:t>უცხოეთის უმაღლეს სასწავლებლებში სტაჟირების მიზნობრივი პროგრამა</a:t>
            </a:r>
          </a:p>
          <a:p>
            <a:pPr marL="1200150" lvl="3" indent="-342900">
              <a:buFont typeface="Wingdings" pitchFamily="2" charset="2"/>
              <a:buChar char="Ø"/>
            </a:pPr>
            <a:r>
              <a:rPr lang="ka-GE" sz="1600" smtClean="0">
                <a:solidFill>
                  <a:schemeClr val="tx2"/>
                </a:solidFill>
              </a:rPr>
              <a:t> </a:t>
            </a:r>
            <a:r>
              <a:rPr lang="ka-GE" smtClean="0">
                <a:solidFill>
                  <a:schemeClr val="tx2"/>
                </a:solidFill>
              </a:rPr>
              <a:t>უცხოეთის დაწესებულებებში სტაჟირების დაფინანსების 2011 წლის მიზნობრივ პროგრამისათვის აჭარის ავტონომიური რესპუბლიკის ბიუჯეტში გათვალისწინებული იყო 28 500 ლარი. აქედან გაიხარჯა 26 366 ლარი. </a:t>
            </a:r>
          </a:p>
          <a:p>
            <a:pPr marL="1200150" lvl="3" indent="-342900">
              <a:buFont typeface="Wingdings" pitchFamily="2" charset="2"/>
              <a:buChar char="Ø"/>
            </a:pPr>
            <a:r>
              <a:rPr lang="ka-GE" smtClean="0">
                <a:solidFill>
                  <a:schemeClr val="tx2"/>
                </a:solidFill>
              </a:rPr>
              <a:t>2011 წელს პროგრამის ფარგლებში 12 აპლიკანტი გაემგზავრა საზღვარგარეთ, 1 სტაჟიორი მივიღეთ. </a:t>
            </a:r>
            <a:endParaRPr lang="ka-GE" sz="1800" smtClean="0">
              <a:solidFill>
                <a:schemeClr val="tx2"/>
              </a:solidFill>
            </a:endParaRPr>
          </a:p>
        </p:txBody>
      </p:sp>
      <p:pic>
        <p:nvPicPr>
          <p:cNvPr id="17414" name="Picture 2" descr="D:\Documents\Рабочий стол\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08625" y="2060575"/>
            <a:ext cx="3357563" cy="2214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51570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340768"/>
            <a:ext cx="8136904" cy="5337111"/>
          </a:xfrm>
        </p:spPr>
        <p:txBody>
          <a:bodyPr rtlCol="0">
            <a:noAutofit/>
          </a:bodyPr>
          <a:lstStyle/>
          <a:p>
            <a:pPr eaLnBrk="1" fontAlgn="auto" hangingPunct="1">
              <a:spcAft>
                <a:spcPts val="0"/>
              </a:spcAft>
              <a:buNone/>
              <a:defRPr/>
            </a:pPr>
            <a:endParaRPr lang="ka-GE" sz="1600" dirty="0" smtClean="0">
              <a:solidFill>
                <a:schemeClr val="tx2"/>
              </a:solidFill>
            </a:endParaRPr>
          </a:p>
          <a:p>
            <a:pPr eaLnBrk="1" fontAlgn="auto" hangingPunct="1">
              <a:spcAft>
                <a:spcPts val="0"/>
              </a:spcAft>
              <a:defRPr/>
            </a:pPr>
            <a:r>
              <a:rPr lang="ka-GE" sz="1800" dirty="0" smtClean="0">
                <a:solidFill>
                  <a:schemeClr val="tx2"/>
                </a:solidFill>
              </a:rPr>
              <a:t>სამინისტროს სისტემა 201</a:t>
            </a:r>
            <a:r>
              <a:rPr lang="en-US" sz="1800" dirty="0" smtClean="0">
                <a:solidFill>
                  <a:schemeClr val="tx2"/>
                </a:solidFill>
              </a:rPr>
              <a:t>1</a:t>
            </a:r>
            <a:r>
              <a:rPr lang="ka-GE" sz="1800" dirty="0" smtClean="0">
                <a:solidFill>
                  <a:schemeClr val="tx2"/>
                </a:solidFill>
              </a:rPr>
              <a:t> წლისათვის მოიცავს ცენტრალურ აპარატს, რომლის შემადგენლობაში შედის </a:t>
            </a:r>
            <a:r>
              <a:rPr lang="en-US" sz="1800" dirty="0" smtClean="0">
                <a:solidFill>
                  <a:schemeClr val="tx2"/>
                </a:solidFill>
              </a:rPr>
              <a:t>9</a:t>
            </a:r>
            <a:r>
              <a:rPr lang="ka-GE" sz="1800" dirty="0" smtClean="0">
                <a:solidFill>
                  <a:schemeClr val="tx2"/>
                </a:solidFill>
              </a:rPr>
              <a:t> სტრუქტურული ერთეული - </a:t>
            </a:r>
            <a:r>
              <a:rPr lang="en-US" sz="1800" dirty="0" smtClean="0">
                <a:solidFill>
                  <a:schemeClr val="tx2"/>
                </a:solidFill>
              </a:rPr>
              <a:t>6 </a:t>
            </a:r>
            <a:r>
              <a:rPr lang="ka-GE" sz="1800" dirty="0" smtClean="0">
                <a:solidFill>
                  <a:schemeClr val="tx2"/>
                </a:solidFill>
              </a:rPr>
              <a:t>დეპარტამენტი</a:t>
            </a:r>
            <a:r>
              <a:rPr lang="en-US" sz="1800" dirty="0" smtClean="0">
                <a:solidFill>
                  <a:schemeClr val="tx2"/>
                </a:solidFill>
              </a:rPr>
              <a:t> </a:t>
            </a:r>
            <a:r>
              <a:rPr lang="ka-GE" sz="1800" dirty="0" smtClean="0">
                <a:solidFill>
                  <a:schemeClr val="tx2"/>
                </a:solidFill>
              </a:rPr>
              <a:t>და</a:t>
            </a:r>
            <a:r>
              <a:rPr lang="en-US" sz="1800" dirty="0" smtClean="0">
                <a:solidFill>
                  <a:schemeClr val="tx2"/>
                </a:solidFill>
              </a:rPr>
              <a:t> 3</a:t>
            </a:r>
            <a:r>
              <a:rPr lang="ka-GE" sz="1800" dirty="0" smtClean="0">
                <a:solidFill>
                  <a:schemeClr val="tx2"/>
                </a:solidFill>
              </a:rPr>
              <a:t> განყოფილება</a:t>
            </a:r>
          </a:p>
          <a:p>
            <a:pPr eaLnBrk="1" fontAlgn="auto" hangingPunct="1">
              <a:spcAft>
                <a:spcPts val="0"/>
              </a:spcAft>
              <a:buNone/>
              <a:defRPr/>
            </a:pPr>
            <a:endParaRPr lang="ka-GE" sz="1800" dirty="0" smtClean="0">
              <a:solidFill>
                <a:schemeClr val="tx2"/>
              </a:solidFill>
            </a:endParaRPr>
          </a:p>
          <a:p>
            <a:pPr eaLnBrk="1" fontAlgn="auto" hangingPunct="1">
              <a:spcAft>
                <a:spcPts val="0"/>
              </a:spcAft>
              <a:defRPr/>
            </a:pPr>
            <a:r>
              <a:rPr lang="ka-GE" sz="1800" dirty="0" smtClean="0">
                <a:solidFill>
                  <a:schemeClr val="tx2"/>
                </a:solidFill>
              </a:rPr>
              <a:t>სამინისტროს დაქვემდებარებაში იმყოფება საქვეუწყებო დაწესებულება -სპორტისა და </a:t>
            </a:r>
            <a:r>
              <a:rPr lang="en-US" sz="1800" dirty="0" smtClean="0">
                <a:solidFill>
                  <a:schemeClr val="tx2"/>
                </a:solidFill>
              </a:rPr>
              <a:t>ა</a:t>
            </a:r>
            <a:r>
              <a:rPr lang="ka-GE" sz="1800" dirty="0">
                <a:solidFill>
                  <a:schemeClr val="tx2"/>
                </a:solidFill>
              </a:rPr>
              <a:t>ხალგაზრდობისა </a:t>
            </a:r>
            <a:r>
              <a:rPr lang="ka-GE" sz="1800" dirty="0" smtClean="0">
                <a:solidFill>
                  <a:schemeClr val="tx2"/>
                </a:solidFill>
              </a:rPr>
              <a:t>დეპარტამენტი, საჯარო სამართლის იურიდიულ პირები - კულტურული მემკვიდრეობის დაცვის სააგენტო, მუზეუმები (</a:t>
            </a:r>
            <a:r>
              <a:rPr lang="en-US" sz="1800" dirty="0" smtClean="0">
                <a:solidFill>
                  <a:schemeClr val="tx2"/>
                </a:solidFill>
              </a:rPr>
              <a:t>3</a:t>
            </a:r>
            <a:r>
              <a:rPr lang="ka-GE" sz="1800" dirty="0" smtClean="0">
                <a:solidFill>
                  <a:schemeClr val="tx2"/>
                </a:solidFill>
              </a:rPr>
              <a:t>), თეატრები (</a:t>
            </a:r>
            <a:r>
              <a:rPr lang="en-US" sz="1800" dirty="0" smtClean="0">
                <a:solidFill>
                  <a:schemeClr val="tx2"/>
                </a:solidFill>
              </a:rPr>
              <a:t>2</a:t>
            </a:r>
            <a:r>
              <a:rPr lang="ka-GE" sz="1800" dirty="0" smtClean="0">
                <a:solidFill>
                  <a:schemeClr val="tx2"/>
                </a:solidFill>
              </a:rPr>
              <a:t>), საკონცერტო-დაწესებულებები</a:t>
            </a:r>
            <a:r>
              <a:rPr lang="en-US" sz="1800" dirty="0" smtClean="0">
                <a:solidFill>
                  <a:schemeClr val="tx2"/>
                </a:solidFill>
              </a:rPr>
              <a:t> (4), </a:t>
            </a:r>
            <a:r>
              <a:rPr lang="ka-GE" sz="1800" dirty="0" smtClean="0">
                <a:solidFill>
                  <a:schemeClr val="tx2"/>
                </a:solidFill>
              </a:rPr>
              <a:t>ა(ა)იპ -</a:t>
            </a:r>
            <a:r>
              <a:rPr lang="en-US" sz="1800" dirty="0" smtClean="0">
                <a:solidFill>
                  <a:schemeClr val="tx2"/>
                </a:solidFill>
              </a:rPr>
              <a:t>(3)</a:t>
            </a:r>
          </a:p>
          <a:p>
            <a:pPr eaLnBrk="1" fontAlgn="auto" hangingPunct="1">
              <a:spcAft>
                <a:spcPts val="0"/>
              </a:spcAft>
              <a:defRPr/>
            </a:pPr>
            <a:endParaRPr lang="en-US" sz="1800" dirty="0">
              <a:solidFill>
                <a:schemeClr val="tx2"/>
              </a:solidFill>
            </a:endParaRPr>
          </a:p>
          <a:p>
            <a:pPr eaLnBrk="1" fontAlgn="auto" hangingPunct="1">
              <a:spcAft>
                <a:spcPts val="0"/>
              </a:spcAft>
              <a:defRPr/>
            </a:pPr>
            <a:r>
              <a:rPr lang="ka-GE" sz="1800" dirty="0" smtClean="0">
                <a:solidFill>
                  <a:schemeClr val="tx2"/>
                </a:solidFill>
              </a:rPr>
              <a:t>ბათუმსა </a:t>
            </a:r>
            <a:r>
              <a:rPr lang="ka-GE" sz="1800" dirty="0">
                <a:solidFill>
                  <a:schemeClr val="tx2"/>
                </a:solidFill>
              </a:rPr>
              <a:t>და </a:t>
            </a:r>
            <a:r>
              <a:rPr lang="ka-GE" sz="1800" dirty="0" smtClean="0">
                <a:solidFill>
                  <a:schemeClr val="tx2"/>
                </a:solidFill>
              </a:rPr>
              <a:t>მუნიციპალიტეტებში </a:t>
            </a:r>
            <a:r>
              <a:rPr lang="ka-GE" sz="1800" dirty="0">
                <a:solidFill>
                  <a:schemeClr val="tx2"/>
                </a:solidFill>
              </a:rPr>
              <a:t>სამინისტროს ტერიტორიულ ერთეულებს წარმოადგენს 6 </a:t>
            </a:r>
            <a:r>
              <a:rPr lang="ka-GE" sz="1800" dirty="0" smtClean="0">
                <a:solidFill>
                  <a:schemeClr val="tx2"/>
                </a:solidFill>
              </a:rPr>
              <a:t>რესურსცენტრი</a:t>
            </a:r>
            <a:endParaRPr lang="en-US" sz="1800" dirty="0" smtClean="0">
              <a:solidFill>
                <a:schemeClr val="tx2"/>
              </a:solidFill>
            </a:endParaRPr>
          </a:p>
          <a:p>
            <a:pPr eaLnBrk="1" fontAlgn="auto" hangingPunct="1">
              <a:spcAft>
                <a:spcPts val="0"/>
              </a:spcAft>
              <a:defRPr/>
            </a:pPr>
            <a:endParaRPr lang="ka-GE" sz="1800" dirty="0" smtClean="0">
              <a:solidFill>
                <a:schemeClr val="tx2"/>
              </a:solidFill>
            </a:endParaRPr>
          </a:p>
          <a:p>
            <a:pPr marL="914400" lvl="1" indent="-457200">
              <a:defRPr/>
            </a:pPr>
            <a:endParaRPr lang="ru-RU" sz="1400" dirty="0">
              <a:solidFill>
                <a:schemeClr val="tx2"/>
              </a:solidFill>
            </a:endParaRPr>
          </a:p>
          <a:p>
            <a:endParaRPr lang="ka-GE" sz="1600" dirty="0" smtClean="0">
              <a:solidFill>
                <a:schemeClr val="tx2"/>
              </a:solidFill>
            </a:endParaRPr>
          </a:p>
          <a:p>
            <a:pPr eaLnBrk="1" fontAlgn="auto" hangingPunct="1">
              <a:spcAft>
                <a:spcPts val="0"/>
              </a:spcAft>
              <a:buFont typeface="Arial" pitchFamily="34" charset="0"/>
              <a:buNone/>
              <a:defRPr/>
            </a:pPr>
            <a:endParaRPr lang="ka-GE" sz="1200" dirty="0" smtClean="0">
              <a:solidFill>
                <a:schemeClr val="tx2"/>
              </a:solidFill>
            </a:endParaRPr>
          </a:p>
        </p:txBody>
      </p:sp>
      <p:sp>
        <p:nvSpPr>
          <p:cNvPr id="14340" name="Прямоугольник 6"/>
          <p:cNvSpPr>
            <a:spLocks noChangeArrowheads="1"/>
          </p:cNvSpPr>
          <p:nvPr/>
        </p:nvSpPr>
        <p:spPr bwMode="auto">
          <a:xfrm>
            <a:off x="467544" y="642929"/>
            <a:ext cx="4175865" cy="461665"/>
          </a:xfrm>
          <a:prstGeom prst="rect">
            <a:avLst/>
          </a:prstGeom>
          <a:noFill/>
          <a:ln w="9525">
            <a:noFill/>
            <a:miter lim="800000"/>
            <a:headEnd/>
            <a:tailEnd/>
          </a:ln>
        </p:spPr>
        <p:txBody>
          <a:bodyPr wrap="square">
            <a:spAutoFit/>
          </a:bodyPr>
          <a:lstStyle/>
          <a:p>
            <a:r>
              <a:rPr lang="ka-GE" sz="2400" b="1" dirty="0" smtClean="0">
                <a:solidFill>
                  <a:schemeClr val="tx2"/>
                </a:solidFill>
                <a:latin typeface="Calibri" pitchFamily="34" charset="0"/>
              </a:rPr>
              <a:t>სამინისტროს  შესახებ</a:t>
            </a:r>
            <a:endParaRPr lang="ru-RU" sz="2400" b="1" dirty="0">
              <a:solidFill>
                <a:schemeClr val="tx2"/>
              </a:solidFill>
              <a:latin typeface="Calibri" pitchFamily="34" charset="0"/>
            </a:endParaRPr>
          </a:p>
        </p:txBody>
      </p:sp>
      <p:cxnSp>
        <p:nvCxnSpPr>
          <p:cNvPr id="7" name="Прямая соединительная линия 6"/>
          <p:cNvCxnSpPr/>
          <p:nvPr/>
        </p:nvCxnSpPr>
        <p:spPr>
          <a:xfrm flipV="1">
            <a:off x="285750" y="357166"/>
            <a:ext cx="4143374" cy="22"/>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8" name="Прямая соединительная линия 7"/>
          <p:cNvCxnSpPr/>
          <p:nvPr/>
        </p:nvCxnSpPr>
        <p:spPr>
          <a:xfrm rot="5400000">
            <a:off x="-6" y="642914"/>
            <a:ext cx="571482" cy="30"/>
          </a:xfrm>
          <a:prstGeom prst="line">
            <a:avLst/>
          </a:prstGeom>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flipV="1">
            <a:off x="276225" y="357188"/>
            <a:ext cx="3071813"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 name="Прямая соединительная линия 8"/>
          <p:cNvCxnSpPr/>
          <p:nvPr/>
        </p:nvCxnSpPr>
        <p:spPr>
          <a:xfrm rot="5400000">
            <a:off x="0" y="642938"/>
            <a:ext cx="5715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8436" name="Содержимое 2"/>
          <p:cNvSpPr>
            <a:spLocks noGrp="1"/>
          </p:cNvSpPr>
          <p:nvPr>
            <p:ph idx="1"/>
          </p:nvPr>
        </p:nvSpPr>
        <p:spPr>
          <a:xfrm>
            <a:off x="276225" y="928688"/>
            <a:ext cx="8256588" cy="5595937"/>
          </a:xfrm>
        </p:spPr>
        <p:txBody>
          <a:bodyPr/>
          <a:lstStyle/>
          <a:p>
            <a:pPr eaLnBrk="1" hangingPunct="1">
              <a:buFont typeface="Wingdings" pitchFamily="2" charset="2"/>
              <a:buChar char="Ø"/>
            </a:pPr>
            <a:r>
              <a:rPr lang="ka-GE" sz="1800" b="1" smtClean="0">
                <a:solidFill>
                  <a:schemeClr val="tx2"/>
                </a:solidFill>
              </a:rPr>
              <a:t>ზოგადი განათლება</a:t>
            </a:r>
          </a:p>
          <a:p>
            <a:pPr lvl="1" eaLnBrk="1" hangingPunct="1">
              <a:buFont typeface="Wingdings" pitchFamily="2" charset="2"/>
              <a:buChar char="Ø"/>
            </a:pPr>
            <a:r>
              <a:rPr lang="ka-GE" sz="1800" smtClean="0">
                <a:solidFill>
                  <a:schemeClr val="tx2"/>
                </a:solidFill>
              </a:rPr>
              <a:t>საჯარო სკოლების ინფრასტრუქტურისა და მეტრიალურ</a:t>
            </a:r>
            <a:r>
              <a:rPr lang="en-US" sz="1800" smtClean="0">
                <a:solidFill>
                  <a:schemeClr val="tx2"/>
                </a:solidFill>
              </a:rPr>
              <a:t>–</a:t>
            </a:r>
            <a:r>
              <a:rPr lang="ka-GE" sz="1800" smtClean="0">
                <a:solidFill>
                  <a:schemeClr val="tx2"/>
                </a:solidFill>
              </a:rPr>
              <a:t>ტექნიკური ბაზების განვითარება</a:t>
            </a:r>
          </a:p>
          <a:p>
            <a:pPr lvl="1" eaLnBrk="1" hangingPunct="1">
              <a:buFont typeface="Wingdings" pitchFamily="2" charset="2"/>
              <a:buChar char="Ø"/>
            </a:pPr>
            <a:r>
              <a:rPr lang="ka-GE" sz="1800" smtClean="0">
                <a:solidFill>
                  <a:schemeClr val="tx2"/>
                </a:solidFill>
              </a:rPr>
              <a:t>საჯარო სკოლების მოსწავლეების სასკოლო ფორმებით უზრუნველყოფა</a:t>
            </a:r>
          </a:p>
          <a:p>
            <a:pPr lvl="1" eaLnBrk="1" hangingPunct="1">
              <a:buFont typeface="Wingdings" pitchFamily="2" charset="2"/>
              <a:buChar char="Ø"/>
            </a:pPr>
            <a:r>
              <a:rPr lang="ka-GE" sz="1800" smtClean="0">
                <a:solidFill>
                  <a:schemeClr val="tx2"/>
                </a:solidFill>
              </a:rPr>
              <a:t>ზუსტი და საბუნებისმეტყველო საგნების განვითარების ხელშეწყობა</a:t>
            </a:r>
          </a:p>
          <a:p>
            <a:pPr lvl="1" eaLnBrk="1" hangingPunct="1">
              <a:buFont typeface="Wingdings" pitchFamily="2" charset="2"/>
              <a:buChar char="Ø"/>
            </a:pPr>
            <a:r>
              <a:rPr lang="ka-GE" sz="1800" smtClean="0">
                <a:solidFill>
                  <a:schemeClr val="tx2"/>
                </a:solidFill>
              </a:rPr>
              <a:t>მოსწავლეთა წახალისება სასკოლო საკონკურსო პროგრამების საშუალებით</a:t>
            </a:r>
          </a:p>
          <a:p>
            <a:pPr lvl="1" eaLnBrk="1" hangingPunct="1">
              <a:buFont typeface="Wingdings" pitchFamily="2" charset="2"/>
              <a:buChar char="Ø"/>
            </a:pPr>
            <a:r>
              <a:rPr lang="ka-GE" sz="1800" smtClean="0">
                <a:solidFill>
                  <a:schemeClr val="tx2"/>
                </a:solidFill>
              </a:rPr>
              <a:t>მასწავლებელთა პროფესიული განვითრების ხელშეწყობა</a:t>
            </a:r>
          </a:p>
          <a:p>
            <a:pPr lvl="1" eaLnBrk="1" hangingPunct="1">
              <a:buFont typeface="Wingdings" pitchFamily="2" charset="2"/>
              <a:buChar char="Ø"/>
            </a:pPr>
            <a:r>
              <a:rPr lang="ka-GE" sz="1800" smtClean="0">
                <a:solidFill>
                  <a:schemeClr val="tx2"/>
                </a:solidFill>
              </a:rPr>
              <a:t>რეგიონში ზოგადი განათლების ხარისხის ზრდის ხელშეწყობა</a:t>
            </a:r>
          </a:p>
          <a:p>
            <a:pPr eaLnBrk="1" hangingPunct="1">
              <a:buFont typeface="Wingdings" pitchFamily="2" charset="2"/>
              <a:buChar char="Ø"/>
            </a:pPr>
            <a:r>
              <a:rPr lang="ka-GE" sz="1800" b="1" smtClean="0">
                <a:solidFill>
                  <a:schemeClr val="tx2"/>
                </a:solidFill>
              </a:rPr>
              <a:t>პროფესიული განათლება</a:t>
            </a:r>
          </a:p>
          <a:p>
            <a:pPr lvl="1" eaLnBrk="1" hangingPunct="1">
              <a:buFont typeface="Wingdings" pitchFamily="2" charset="2"/>
              <a:buChar char="Ø"/>
            </a:pPr>
            <a:r>
              <a:rPr lang="ka-GE" sz="1800" smtClean="0">
                <a:solidFill>
                  <a:schemeClr val="tx2"/>
                </a:solidFill>
              </a:rPr>
              <a:t>ინფრასტრუქტურისა და პროგრამული განვითარების ხელშეწყობა</a:t>
            </a:r>
          </a:p>
          <a:p>
            <a:pPr eaLnBrk="1" hangingPunct="1">
              <a:buFont typeface="Wingdings" pitchFamily="2" charset="2"/>
              <a:buChar char="Ø"/>
            </a:pPr>
            <a:r>
              <a:rPr lang="ka-GE" sz="1800" b="1" smtClean="0">
                <a:solidFill>
                  <a:schemeClr val="tx2"/>
                </a:solidFill>
              </a:rPr>
              <a:t>უმაღლესი განათლება</a:t>
            </a:r>
          </a:p>
          <a:p>
            <a:pPr lvl="1" eaLnBrk="1" hangingPunct="1">
              <a:buFont typeface="Wingdings" pitchFamily="2" charset="2"/>
              <a:buChar char="Ø"/>
            </a:pPr>
            <a:r>
              <a:rPr lang="ka-GE" sz="1800" smtClean="0">
                <a:solidFill>
                  <a:schemeClr val="tx2"/>
                </a:solidFill>
              </a:rPr>
              <a:t>სოციალური გრანტების მოდელის შემუშავება</a:t>
            </a:r>
          </a:p>
          <a:p>
            <a:pPr lvl="1" eaLnBrk="1" hangingPunct="1">
              <a:buFont typeface="Wingdings" pitchFamily="2" charset="2"/>
              <a:buChar char="Ø"/>
            </a:pPr>
            <a:r>
              <a:rPr lang="ka-GE" sz="1800" smtClean="0">
                <a:solidFill>
                  <a:schemeClr val="tx2"/>
                </a:solidFill>
              </a:rPr>
              <a:t>ინფრატსრუქტურისა და პროგრამული განვითარების ხელშეწყობა</a:t>
            </a:r>
          </a:p>
          <a:p>
            <a:pPr eaLnBrk="1" hangingPunct="1">
              <a:buFont typeface="Wingdings" pitchFamily="2" charset="2"/>
              <a:buChar char="Ø"/>
            </a:pPr>
            <a:r>
              <a:rPr lang="ka-GE" sz="1800" b="1" smtClean="0">
                <a:solidFill>
                  <a:schemeClr val="tx2"/>
                </a:solidFill>
              </a:rPr>
              <a:t>უწყვეტი განათლება</a:t>
            </a:r>
          </a:p>
          <a:p>
            <a:pPr lvl="1" eaLnBrk="1" hangingPunct="1">
              <a:buFont typeface="Wingdings" pitchFamily="2" charset="2"/>
              <a:buChar char="Ø"/>
            </a:pPr>
            <a:r>
              <a:rPr lang="ka-GE" sz="1800" smtClean="0">
                <a:solidFill>
                  <a:schemeClr val="tx2"/>
                </a:solidFill>
              </a:rPr>
              <a:t>ინგლისური ენისა და კომპიუტერების უფასო კურსები</a:t>
            </a:r>
          </a:p>
          <a:p>
            <a:endParaRPr lang="ru-RU" sz="2400" smtClean="0">
              <a:solidFill>
                <a:srgbClr val="002060"/>
              </a:solidFill>
            </a:endParaRPr>
          </a:p>
        </p:txBody>
      </p:sp>
      <p:sp>
        <p:nvSpPr>
          <p:cNvPr id="18437" name="Прямоугольник 6"/>
          <p:cNvSpPr>
            <a:spLocks noChangeArrowheads="1"/>
          </p:cNvSpPr>
          <p:nvPr/>
        </p:nvSpPr>
        <p:spPr bwMode="auto">
          <a:xfrm>
            <a:off x="468313" y="500063"/>
            <a:ext cx="592613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sz="2400" b="1">
                <a:solidFill>
                  <a:srgbClr val="002060"/>
                </a:solidFill>
              </a:rPr>
              <a:t>2012 წლის პრიორიტეტები</a:t>
            </a:r>
            <a:endParaRPr lang="ru-RU" sz="2400">
              <a:solidFill>
                <a:srgbClr val="002060"/>
              </a:solidFill>
            </a:endParaRPr>
          </a:p>
        </p:txBody>
      </p:sp>
    </p:spTree>
    <p:extLst>
      <p:ext uri="{BB962C8B-B14F-4D97-AF65-F5344CB8AC3E}">
        <p14:creationId xmlns="" xmlns:p14="http://schemas.microsoft.com/office/powerpoint/2010/main" val="3121973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Содержимое 2"/>
          <p:cNvSpPr>
            <a:spLocks noGrp="1"/>
          </p:cNvSpPr>
          <p:nvPr>
            <p:ph idx="4294967295"/>
          </p:nvPr>
        </p:nvSpPr>
        <p:spPr>
          <a:xfrm>
            <a:off x="611560" y="764704"/>
            <a:ext cx="8424863" cy="3786188"/>
          </a:xfrm>
        </p:spPr>
        <p:txBody>
          <a:bodyPr>
            <a:normAutofit/>
          </a:bodyPr>
          <a:lstStyle/>
          <a:p>
            <a:pPr marL="457200" lvl="1" indent="0" eaLnBrk="1" hangingPunct="1">
              <a:buNone/>
              <a:defRPr/>
            </a:pPr>
            <a:endParaRPr lang="en-US" sz="1800" dirty="0" smtClean="0">
              <a:solidFill>
                <a:schemeClr val="tx2"/>
              </a:solidFill>
            </a:endParaRPr>
          </a:p>
          <a:p>
            <a:pPr marL="0" indent="0">
              <a:buNone/>
            </a:pPr>
            <a:r>
              <a:rPr lang="ru-RU" sz="2000" b="1" dirty="0" smtClean="0">
                <a:solidFill>
                  <a:schemeClr val="tx2"/>
                </a:solidFill>
                <a:latin typeface="Calibri" charset="0"/>
              </a:rPr>
              <a:t>კულტურულ</a:t>
            </a:r>
            <a:r>
              <a:rPr lang="ka-GE" sz="2000" b="1" dirty="0" smtClean="0">
                <a:solidFill>
                  <a:schemeClr val="tx2"/>
                </a:solidFill>
                <a:latin typeface="Calibri" charset="0"/>
              </a:rPr>
              <a:t>ი</a:t>
            </a:r>
            <a:r>
              <a:rPr lang="ru-RU" sz="2000" b="1" dirty="0" smtClean="0">
                <a:solidFill>
                  <a:schemeClr val="tx2"/>
                </a:solidFill>
                <a:latin typeface="Calibri" charset="0"/>
              </a:rPr>
              <a:t> ღონისძიებე</a:t>
            </a:r>
            <a:r>
              <a:rPr lang="ka-GE" sz="2000" b="1" dirty="0" smtClean="0">
                <a:solidFill>
                  <a:schemeClr val="tx2"/>
                </a:solidFill>
                <a:latin typeface="Calibri" charset="0"/>
              </a:rPr>
              <a:t>ბი</a:t>
            </a:r>
          </a:p>
          <a:p>
            <a:pPr marL="0" indent="0">
              <a:buNone/>
            </a:pPr>
            <a:endParaRPr lang="ka-GE" sz="1800" dirty="0">
              <a:solidFill>
                <a:schemeClr val="tx2"/>
              </a:solidFill>
              <a:latin typeface="Calibri" charset="0"/>
            </a:endParaRPr>
          </a:p>
          <a:p>
            <a:pPr lvl="1" eaLnBrk="1" hangingPunct="1">
              <a:buFont typeface="Wingdings" pitchFamily="2" charset="2"/>
              <a:buChar char="Ø"/>
              <a:defRPr/>
            </a:pPr>
            <a:r>
              <a:rPr lang="ru-RU" sz="1800" dirty="0" smtClean="0">
                <a:solidFill>
                  <a:schemeClr val="tx2"/>
                </a:solidFill>
              </a:rPr>
              <a:t>საერთაშორისო და ადგილობრივი ფესტივალები -</a:t>
            </a:r>
            <a:r>
              <a:rPr lang="en-US" sz="1800" dirty="0" smtClean="0">
                <a:solidFill>
                  <a:schemeClr val="tx2"/>
                </a:solidFill>
              </a:rPr>
              <a:t> </a:t>
            </a:r>
            <a:r>
              <a:rPr lang="ka-GE" sz="1800" dirty="0" smtClean="0">
                <a:solidFill>
                  <a:schemeClr val="tx2"/>
                </a:solidFill>
              </a:rPr>
              <a:t>6</a:t>
            </a:r>
            <a:r>
              <a:rPr lang="ru-RU" sz="1800" dirty="0" smtClean="0">
                <a:solidFill>
                  <a:schemeClr val="tx2"/>
                </a:solidFill>
              </a:rPr>
              <a:t> </a:t>
            </a:r>
          </a:p>
          <a:p>
            <a:pPr lvl="1" eaLnBrk="1" hangingPunct="1">
              <a:buFont typeface="Wingdings" pitchFamily="2" charset="2"/>
              <a:buChar char="Ø"/>
              <a:defRPr/>
            </a:pPr>
            <a:r>
              <a:rPr lang="ru-RU" sz="1800" dirty="0" err="1" smtClean="0">
                <a:solidFill>
                  <a:schemeClr val="tx2"/>
                </a:solidFill>
              </a:rPr>
              <a:t>თეატრებისა</a:t>
            </a:r>
            <a:r>
              <a:rPr lang="ru-RU" sz="1800" dirty="0" smtClean="0">
                <a:solidFill>
                  <a:schemeClr val="tx2"/>
                </a:solidFill>
              </a:rPr>
              <a:t> და საკონცერტო დაწესებულებების რეგიონსა და ქვეყნის გარეთ გამართული გასტროლებ</a:t>
            </a:r>
            <a:r>
              <a:rPr lang="ka-GE" sz="1800" dirty="0" smtClean="0">
                <a:solidFill>
                  <a:schemeClr val="tx2"/>
                </a:solidFill>
              </a:rPr>
              <a:t>ი</a:t>
            </a:r>
            <a:r>
              <a:rPr lang="ru-RU" sz="1800" dirty="0" smtClean="0">
                <a:solidFill>
                  <a:schemeClr val="tx2"/>
                </a:solidFill>
              </a:rPr>
              <a:t> </a:t>
            </a:r>
            <a:r>
              <a:rPr lang="ka-GE" sz="1050" dirty="0" smtClean="0">
                <a:solidFill>
                  <a:schemeClr val="tx2"/>
                </a:solidFill>
              </a:rPr>
              <a:t>- </a:t>
            </a:r>
            <a:r>
              <a:rPr lang="ka-GE" sz="1600" dirty="0" smtClean="0">
                <a:solidFill>
                  <a:schemeClr val="tx2"/>
                </a:solidFill>
              </a:rPr>
              <a:t>10</a:t>
            </a:r>
            <a:endParaRPr lang="ru-RU" sz="1800" dirty="0" smtClean="0">
              <a:solidFill>
                <a:schemeClr val="tx2"/>
              </a:solidFill>
            </a:endParaRPr>
          </a:p>
          <a:p>
            <a:pPr lvl="1" eaLnBrk="1" hangingPunct="1">
              <a:buFont typeface="Wingdings" pitchFamily="2" charset="2"/>
              <a:buChar char="Ø"/>
              <a:defRPr/>
            </a:pPr>
            <a:r>
              <a:rPr lang="ru-RU" sz="1800" dirty="0" smtClean="0">
                <a:solidFill>
                  <a:schemeClr val="tx2"/>
                </a:solidFill>
              </a:rPr>
              <a:t>გამოფენები - </a:t>
            </a:r>
            <a:r>
              <a:rPr lang="en-US" sz="1800" dirty="0" smtClean="0">
                <a:solidFill>
                  <a:schemeClr val="tx2"/>
                </a:solidFill>
              </a:rPr>
              <a:t>7</a:t>
            </a:r>
            <a:endParaRPr lang="ka-GE" sz="1800" dirty="0">
              <a:solidFill>
                <a:schemeClr val="tx2"/>
              </a:solidFill>
            </a:endParaRPr>
          </a:p>
          <a:p>
            <a:pPr lvl="1" eaLnBrk="1" hangingPunct="1">
              <a:buFont typeface="Wingdings" pitchFamily="2" charset="2"/>
              <a:buChar char="Ø"/>
              <a:defRPr/>
            </a:pPr>
            <a:r>
              <a:rPr lang="ka-GE" sz="1800" dirty="0" smtClean="0">
                <a:solidFill>
                  <a:schemeClr val="tx2"/>
                </a:solidFill>
              </a:rPr>
              <a:t>სხვადასხვა სახის ღონისძიებები სულ </a:t>
            </a:r>
            <a:r>
              <a:rPr lang="ka-GE" sz="1800" dirty="0" smtClean="0"/>
              <a:t>- </a:t>
            </a:r>
            <a:r>
              <a:rPr lang="en-US" sz="1800" dirty="0" smtClean="0">
                <a:solidFill>
                  <a:schemeClr val="tx2"/>
                </a:solidFill>
              </a:rPr>
              <a:t>66</a:t>
            </a:r>
            <a:endParaRPr lang="ka-GE" sz="1800" dirty="0" smtClean="0">
              <a:solidFill>
                <a:schemeClr val="tx2"/>
              </a:solidFill>
            </a:endParaRPr>
          </a:p>
          <a:p>
            <a:pPr lvl="1" eaLnBrk="1" hangingPunct="1">
              <a:buFont typeface="Arial" charset="0"/>
              <a:buNone/>
              <a:defRPr/>
            </a:pPr>
            <a:endParaRPr lang="ka-GE" sz="1800" dirty="0" smtClean="0">
              <a:solidFill>
                <a:schemeClr val="tx2"/>
              </a:solidFill>
            </a:endParaRPr>
          </a:p>
          <a:p>
            <a:pPr marL="0" indent="0">
              <a:buNone/>
            </a:pPr>
            <a:r>
              <a:rPr lang="ru-RU" sz="2000" b="1" dirty="0" smtClean="0">
                <a:solidFill>
                  <a:schemeClr val="tx2"/>
                </a:solidFill>
                <a:latin typeface="Calibri" charset="0"/>
              </a:rPr>
              <a:t>კულტურულ</a:t>
            </a:r>
            <a:r>
              <a:rPr lang="ka-GE" sz="2000" b="1" dirty="0" smtClean="0">
                <a:solidFill>
                  <a:schemeClr val="tx2"/>
                </a:solidFill>
                <a:latin typeface="Calibri" charset="0"/>
              </a:rPr>
              <a:t>ი</a:t>
            </a:r>
            <a:r>
              <a:rPr lang="ru-RU" sz="2000" b="1" dirty="0" smtClean="0">
                <a:solidFill>
                  <a:schemeClr val="tx2"/>
                </a:solidFill>
                <a:latin typeface="Calibri" charset="0"/>
              </a:rPr>
              <a:t> </a:t>
            </a:r>
            <a:r>
              <a:rPr lang="en-US" sz="2000" b="1" dirty="0" smtClean="0">
                <a:solidFill>
                  <a:schemeClr val="tx2"/>
                </a:solidFill>
                <a:latin typeface="Calibri" charset="0"/>
              </a:rPr>
              <a:t> </a:t>
            </a:r>
            <a:r>
              <a:rPr lang="ru-RU" sz="2000" b="1" dirty="0">
                <a:solidFill>
                  <a:schemeClr val="tx2"/>
                </a:solidFill>
                <a:latin typeface="Calibri" charset="0"/>
              </a:rPr>
              <a:t>ღონისძიებე</a:t>
            </a:r>
            <a:r>
              <a:rPr lang="ka-GE" sz="2000" b="1" dirty="0" smtClean="0">
                <a:solidFill>
                  <a:schemeClr val="tx2"/>
                </a:solidFill>
                <a:latin typeface="Calibri" charset="0"/>
              </a:rPr>
              <a:t>ბის ბიუჯეტი  - </a:t>
            </a:r>
            <a:r>
              <a:rPr lang="ka-GE" sz="2000" b="1" dirty="0" smtClean="0">
                <a:solidFill>
                  <a:schemeClr val="tx2"/>
                </a:solidFill>
              </a:rPr>
              <a:t>539 </a:t>
            </a:r>
            <a:r>
              <a:rPr lang="ka-GE" sz="2000" b="1" dirty="0">
                <a:solidFill>
                  <a:schemeClr val="tx2"/>
                </a:solidFill>
              </a:rPr>
              <a:t>420 </a:t>
            </a:r>
            <a:r>
              <a:rPr lang="ka-GE" sz="2000" b="1" dirty="0" smtClean="0">
                <a:solidFill>
                  <a:schemeClr val="tx2"/>
                </a:solidFill>
                <a:latin typeface="Calibri" charset="0"/>
              </a:rPr>
              <a:t>ლარი</a:t>
            </a:r>
          </a:p>
          <a:p>
            <a:pPr lvl="1">
              <a:buFont typeface="Wingdings" pitchFamily="2" charset="2"/>
              <a:buChar char="Ø"/>
            </a:pPr>
            <a:r>
              <a:rPr lang="ka-GE" sz="1800" dirty="0" smtClean="0">
                <a:solidFill>
                  <a:schemeClr val="tx2"/>
                </a:solidFill>
                <a:latin typeface="Calibri" charset="0"/>
              </a:rPr>
              <a:t>გაიხარჯა - 453 765 </a:t>
            </a:r>
            <a:r>
              <a:rPr lang="ka-GE" sz="1800" dirty="0">
                <a:solidFill>
                  <a:schemeClr val="tx2"/>
                </a:solidFill>
                <a:latin typeface="Calibri" charset="0"/>
              </a:rPr>
              <a:t>ლარი</a:t>
            </a:r>
            <a:endParaRPr lang="en-US" sz="1800" dirty="0">
              <a:solidFill>
                <a:schemeClr val="tx2"/>
              </a:solidFill>
              <a:latin typeface="Calibri" charset="0"/>
            </a:endParaRPr>
          </a:p>
          <a:p>
            <a:pPr marL="914400" lvl="2" indent="0">
              <a:buNone/>
            </a:pPr>
            <a:endParaRPr lang="ka-GE" sz="1800" dirty="0">
              <a:solidFill>
                <a:schemeClr val="tx2"/>
              </a:solidFill>
              <a:latin typeface="Calibri" charset="0"/>
            </a:endParaRPr>
          </a:p>
          <a:p>
            <a:pPr lvl="1" eaLnBrk="1" hangingPunct="1">
              <a:buFont typeface="Arial" charset="0"/>
              <a:buNone/>
              <a:defRPr/>
            </a:pPr>
            <a:endParaRPr lang="ru-RU" sz="1800" dirty="0" smtClean="0">
              <a:solidFill>
                <a:schemeClr val="tx2"/>
              </a:solidFill>
            </a:endParaRPr>
          </a:p>
          <a:p>
            <a:pPr eaLnBrk="1" hangingPunct="1">
              <a:buFont typeface="Arial" charset="0"/>
              <a:buNone/>
              <a:defRPr/>
            </a:pPr>
            <a:endParaRPr lang="ru-RU" sz="2000" dirty="0" smtClean="0"/>
          </a:p>
        </p:txBody>
      </p:sp>
      <p:sp>
        <p:nvSpPr>
          <p:cNvPr id="31747" name="Прямоугольник 6"/>
          <p:cNvSpPr>
            <a:spLocks noChangeArrowheads="1"/>
          </p:cNvSpPr>
          <p:nvPr/>
        </p:nvSpPr>
        <p:spPr bwMode="auto">
          <a:xfrm>
            <a:off x="357188" y="357188"/>
            <a:ext cx="3857625" cy="461962"/>
          </a:xfrm>
          <a:prstGeom prst="rect">
            <a:avLst/>
          </a:prstGeom>
          <a:noFill/>
          <a:ln w="9525">
            <a:noFill/>
            <a:miter lim="800000"/>
            <a:headEnd/>
            <a:tailEnd/>
          </a:ln>
        </p:spPr>
        <p:txBody>
          <a:bodyPr>
            <a:spAutoFit/>
          </a:bodyPr>
          <a:lstStyle/>
          <a:p>
            <a:r>
              <a:rPr lang="ka-GE" sz="2400" b="1" dirty="0" smtClean="0">
                <a:solidFill>
                  <a:schemeClr val="tx2"/>
                </a:solidFill>
                <a:latin typeface="Calibri" pitchFamily="34" charset="0"/>
              </a:rPr>
              <a:t>კულტურა 2011</a:t>
            </a:r>
            <a:endParaRPr lang="ru-RU" sz="2400" b="1" dirty="0">
              <a:solidFill>
                <a:schemeClr val="tx2"/>
              </a:solidFill>
              <a:latin typeface="Calibri" pitchFamily="34" charset="0"/>
            </a:endParaRPr>
          </a:p>
        </p:txBody>
      </p:sp>
      <p:cxnSp>
        <p:nvCxnSpPr>
          <p:cNvPr id="8" name="Прямая соединительная линия 7"/>
          <p:cNvCxnSpPr/>
          <p:nvPr/>
        </p:nvCxnSpPr>
        <p:spPr>
          <a:xfrm flipV="1">
            <a:off x="285750" y="357188"/>
            <a:ext cx="3071813"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 name="Прямая соединительная линия 8"/>
          <p:cNvCxnSpPr/>
          <p:nvPr/>
        </p:nvCxnSpPr>
        <p:spPr>
          <a:xfrm rot="5400000">
            <a:off x="0" y="642938"/>
            <a:ext cx="571500" cy="0"/>
          </a:xfrm>
          <a:prstGeom prst="line">
            <a:avLst/>
          </a:prstGeom>
          <a:ln/>
        </p:spPr>
        <p:style>
          <a:lnRef idx="3">
            <a:schemeClr val="accent6"/>
          </a:lnRef>
          <a:fillRef idx="0">
            <a:schemeClr val="accent6"/>
          </a:fillRef>
          <a:effectRef idx="2">
            <a:schemeClr val="accent6"/>
          </a:effectRef>
          <a:fontRef idx="minor">
            <a:schemeClr val="tx1"/>
          </a:fontRef>
        </p:style>
      </p:cxnSp>
      <p:pic>
        <p:nvPicPr>
          <p:cNvPr id="10242" name="Picture 2" descr="D:\2010 წლის მასალები\musikaluri centris istoria\luchia di lamermuri.JPG"/>
          <p:cNvPicPr>
            <a:picLocks noChangeAspect="1" noChangeArrowheads="1"/>
          </p:cNvPicPr>
          <p:nvPr/>
        </p:nvPicPr>
        <p:blipFill>
          <a:blip r:embed="rId3" cstate="print"/>
          <a:srcRect/>
          <a:stretch>
            <a:fillRect/>
          </a:stretch>
        </p:blipFill>
        <p:spPr bwMode="auto">
          <a:xfrm>
            <a:off x="6304665" y="4706467"/>
            <a:ext cx="2829347" cy="2129860"/>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pic>
      <p:pic>
        <p:nvPicPr>
          <p:cNvPr id="5122" name="Picture 2" descr="D:\Documents\Desktop\IMG_9846.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26836" y="4706466"/>
            <a:ext cx="2911365" cy="2151533"/>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 xmlns:a14="http://schemas.microsoft.com/office/drawing/2010/main">
                <a:solidFill>
                  <a:srgbClr val="FFFFFF"/>
                </a:solidFill>
              </a14:hiddenFill>
            </a:ext>
          </a:extLst>
        </p:spPr>
      </p:pic>
      <p:pic>
        <p:nvPicPr>
          <p:cNvPr id="5123" name="Picture 3" descr="D:\Documents\Desktop\IMG_0679.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4706466"/>
            <a:ext cx="3456384" cy="2151533"/>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Овал 10"/>
          <p:cNvSpPr/>
          <p:nvPr/>
        </p:nvSpPr>
        <p:spPr>
          <a:xfrm>
            <a:off x="251520" y="1196752"/>
            <a:ext cx="216024" cy="21602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chemeClr val="tx1"/>
                </a:solidFill>
              </a:ln>
            </a:endParaRPr>
          </a:p>
        </p:txBody>
      </p:sp>
      <p:sp>
        <p:nvSpPr>
          <p:cNvPr id="10" name="Овал 10"/>
          <p:cNvSpPr/>
          <p:nvPr/>
        </p:nvSpPr>
        <p:spPr>
          <a:xfrm>
            <a:off x="239993" y="3804598"/>
            <a:ext cx="216024" cy="21602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chemeClr val="tx1"/>
                </a:solidFill>
              </a:ln>
            </a:endParaRPr>
          </a:p>
        </p:txBody>
      </p:sp>
    </p:spTree>
    <p:extLst>
      <p:ext uri="{BB962C8B-B14F-4D97-AF65-F5344CB8AC3E}">
        <p14:creationId xmlns="" xmlns:p14="http://schemas.microsoft.com/office/powerpoint/2010/main" val="1731474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500063" y="571501"/>
            <a:ext cx="8031162" cy="1877437"/>
          </a:xfrm>
          <a:prstGeom prst="rect">
            <a:avLst/>
          </a:prstGeom>
          <a:noFill/>
          <a:ln w="9525">
            <a:noFill/>
            <a:miter lim="800000"/>
            <a:headEnd/>
            <a:tailEnd/>
          </a:ln>
        </p:spPr>
        <p:txBody>
          <a:bodyPr wrap="square">
            <a:spAutoFit/>
          </a:bodyPr>
          <a:lstStyle/>
          <a:p>
            <a:r>
              <a:rPr lang="ka-GE" sz="2000" b="1" dirty="0" smtClean="0">
                <a:solidFill>
                  <a:schemeClr val="tx2"/>
                </a:solidFill>
              </a:rPr>
              <a:t>გამოცემები 2011</a:t>
            </a:r>
            <a:endParaRPr lang="ka-GE" sz="2000" b="1" dirty="0">
              <a:solidFill>
                <a:schemeClr val="tx2"/>
              </a:solidFill>
            </a:endParaRPr>
          </a:p>
          <a:p>
            <a:pPr marL="742950" lvl="1" indent="-285750">
              <a:lnSpc>
                <a:spcPct val="150000"/>
              </a:lnSpc>
              <a:buFont typeface="Wingdings" pitchFamily="2" charset="2"/>
              <a:buChar char="Ø"/>
            </a:pPr>
            <a:r>
              <a:rPr lang="ka-GE" sz="1600" dirty="0" smtClean="0">
                <a:solidFill>
                  <a:schemeClr val="tx2"/>
                </a:solidFill>
              </a:rPr>
              <a:t>ბათუმის ძველი ფოტოების ღია </a:t>
            </a:r>
            <a:r>
              <a:rPr lang="ka-GE" sz="1600" dirty="0">
                <a:solidFill>
                  <a:schemeClr val="tx2"/>
                </a:solidFill>
              </a:rPr>
              <a:t>ბარათების კატალოგი </a:t>
            </a:r>
            <a:endParaRPr lang="en-US" sz="1600" dirty="0" smtClean="0">
              <a:solidFill>
                <a:schemeClr val="tx2"/>
              </a:solidFill>
            </a:endParaRPr>
          </a:p>
          <a:p>
            <a:pPr marL="742950" lvl="1" indent="-285750">
              <a:lnSpc>
                <a:spcPct val="150000"/>
              </a:lnSpc>
              <a:buFont typeface="Wingdings" pitchFamily="2" charset="2"/>
              <a:buChar char="Ø"/>
            </a:pPr>
            <a:r>
              <a:rPr lang="ka-GE" sz="1600" dirty="0" smtClean="0">
                <a:solidFill>
                  <a:schemeClr val="tx2"/>
                </a:solidFill>
              </a:rPr>
              <a:t>აჭარის მხატვართა ნამუშევრების ალბომი</a:t>
            </a:r>
          </a:p>
          <a:p>
            <a:pPr marL="742950" lvl="1" indent="-285750">
              <a:lnSpc>
                <a:spcPct val="150000"/>
              </a:lnSpc>
              <a:buFont typeface="Wingdings" pitchFamily="2" charset="2"/>
              <a:buChar char="Ø"/>
            </a:pPr>
            <a:r>
              <a:rPr lang="ka-GE" sz="1600" dirty="0" smtClean="0">
                <a:solidFill>
                  <a:schemeClr val="tx2"/>
                </a:solidFill>
              </a:rPr>
              <a:t>ხასალ ჰელიმიშის ალბომი</a:t>
            </a:r>
          </a:p>
          <a:p>
            <a:pPr marL="742950" lvl="1" indent="-285750">
              <a:lnSpc>
                <a:spcPct val="150000"/>
              </a:lnSpc>
              <a:buFont typeface="Wingdings" pitchFamily="2" charset="2"/>
              <a:buChar char="Ø"/>
            </a:pPr>
            <a:r>
              <a:rPr lang="ka-GE" sz="1600" dirty="0" smtClean="0">
                <a:solidFill>
                  <a:schemeClr val="tx2"/>
                </a:solidFill>
              </a:rPr>
              <a:t>ნიკა ფუტკარაძის ლექსების </a:t>
            </a:r>
            <a:r>
              <a:rPr lang="ka-GE" sz="1600" dirty="0">
                <a:solidFill>
                  <a:schemeClr val="tx2"/>
                </a:solidFill>
              </a:rPr>
              <a:t>კრებული “წვეთავს ნატვრებიდან პოეზია”</a:t>
            </a:r>
          </a:p>
        </p:txBody>
      </p:sp>
      <p:cxnSp>
        <p:nvCxnSpPr>
          <p:cNvPr id="13" name="Прямая соединительная линия 12"/>
          <p:cNvCxnSpPr/>
          <p:nvPr/>
        </p:nvCxnSpPr>
        <p:spPr>
          <a:xfrm flipV="1">
            <a:off x="285750" y="357188"/>
            <a:ext cx="3071813"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4" name="Прямая соединительная линия 13"/>
          <p:cNvCxnSpPr/>
          <p:nvPr/>
        </p:nvCxnSpPr>
        <p:spPr>
          <a:xfrm rot="5400000">
            <a:off x="0" y="642938"/>
            <a:ext cx="571500" cy="0"/>
          </a:xfrm>
          <a:prstGeom prst="line">
            <a:avLst/>
          </a:prstGeom>
          <a:ln/>
        </p:spPr>
        <p:style>
          <a:lnRef idx="3">
            <a:schemeClr val="accent6"/>
          </a:lnRef>
          <a:fillRef idx="0">
            <a:schemeClr val="accent6"/>
          </a:fillRef>
          <a:effectRef idx="2">
            <a:schemeClr val="accent6"/>
          </a:effectRef>
          <a:fontRef idx="minor">
            <a:schemeClr val="tx1"/>
          </a:fontRef>
        </p:style>
      </p:cxnSp>
      <p:pic>
        <p:nvPicPr>
          <p:cNvPr id="7171" name="Picture 3" descr="D:\Documents\Рабочий стол\madonaa\surat2.jpg"/>
          <p:cNvPicPr>
            <a:picLocks noChangeAspect="1" noChangeArrowheads="1"/>
          </p:cNvPicPr>
          <p:nvPr/>
        </p:nvPicPr>
        <p:blipFill>
          <a:blip r:embed="rId3" cstate="print"/>
          <a:srcRect/>
          <a:stretch>
            <a:fillRect/>
          </a:stretch>
        </p:blipFill>
        <p:spPr bwMode="auto">
          <a:xfrm>
            <a:off x="285719" y="2695158"/>
            <a:ext cx="2885955" cy="230547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122" name="Picture 2" descr="\\10.10.100.4\FTP Server\6) კულტურის დეპარტამენტი\xasani.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91880" y="2695158"/>
            <a:ext cx="2494079" cy="3954821"/>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 xmlns:a14="http://schemas.microsoft.com/office/drawing/2010/main">
                <a:solidFill>
                  <a:srgbClr val="FFFFFF"/>
                </a:solidFill>
              </a14:hiddenFill>
            </a:ext>
          </a:extLst>
        </p:spPr>
      </p:pic>
      <p:pic>
        <p:nvPicPr>
          <p:cNvPr id="7172" name="Picture 4" descr="D:\Documents\Рабочий стол\madonaa\surat.jpg"/>
          <p:cNvPicPr>
            <a:picLocks noChangeAspect="1" noChangeArrowheads="1"/>
          </p:cNvPicPr>
          <p:nvPr/>
        </p:nvPicPr>
        <p:blipFill>
          <a:blip r:embed="rId5" cstate="print"/>
          <a:srcRect/>
          <a:stretch>
            <a:fillRect/>
          </a:stretch>
        </p:blipFill>
        <p:spPr bwMode="auto">
          <a:xfrm>
            <a:off x="262380" y="4200765"/>
            <a:ext cx="2885955" cy="243027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195" name="Picture 3" descr="D:\Documents\Desktop\АФИША.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156176" y="2695158"/>
            <a:ext cx="2829489" cy="393588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88443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Прямоугольник 6"/>
          <p:cNvSpPr>
            <a:spLocks noChangeArrowheads="1"/>
          </p:cNvSpPr>
          <p:nvPr/>
        </p:nvSpPr>
        <p:spPr bwMode="auto">
          <a:xfrm>
            <a:off x="466386" y="424759"/>
            <a:ext cx="6121838" cy="2985433"/>
          </a:xfrm>
          <a:prstGeom prst="rect">
            <a:avLst/>
          </a:prstGeom>
          <a:noFill/>
          <a:ln w="9525">
            <a:noFill/>
            <a:miter lim="800000"/>
            <a:headEnd/>
            <a:tailEnd/>
          </a:ln>
        </p:spPr>
        <p:txBody>
          <a:bodyPr wrap="square">
            <a:spAutoFit/>
          </a:bodyPr>
          <a:lstStyle/>
          <a:p>
            <a:r>
              <a:rPr lang="ka-GE" sz="2000" b="1" dirty="0" smtClean="0">
                <a:solidFill>
                  <a:schemeClr val="accent1">
                    <a:lumMod val="75000"/>
                  </a:schemeClr>
                </a:solidFill>
              </a:rPr>
              <a:t>დასრულდა მუსიკისა  და ხელოვნების ცენტრის</a:t>
            </a:r>
            <a:r>
              <a:rPr lang="ka-GE" sz="2000" b="1" dirty="0">
                <a:solidFill>
                  <a:schemeClr val="accent1">
                    <a:lumMod val="75000"/>
                  </a:schemeClr>
                </a:solidFill>
              </a:rPr>
              <a:t> </a:t>
            </a:r>
            <a:r>
              <a:rPr lang="ka-GE" sz="2000" b="1" dirty="0" smtClean="0">
                <a:solidFill>
                  <a:schemeClr val="accent1">
                    <a:lumMod val="75000"/>
                  </a:schemeClr>
                </a:solidFill>
              </a:rPr>
              <a:t>რეაბილიტაცია</a:t>
            </a:r>
          </a:p>
          <a:p>
            <a:endParaRPr lang="ka-GE" sz="2000" b="1" dirty="0" smtClean="0">
              <a:solidFill>
                <a:schemeClr val="accent1">
                  <a:lumMod val="75000"/>
                </a:schemeClr>
              </a:solidFill>
            </a:endParaRPr>
          </a:p>
          <a:p>
            <a:pPr marL="285750" indent="-285750">
              <a:buFont typeface="Wingdings" pitchFamily="2" charset="2"/>
              <a:buChar char="Ø"/>
            </a:pPr>
            <a:r>
              <a:rPr lang="ka-GE" dirty="0" smtClean="0">
                <a:solidFill>
                  <a:schemeClr val="accent1">
                    <a:lumMod val="75000"/>
                  </a:schemeClr>
                </a:solidFill>
              </a:rPr>
              <a:t>დარბაზი 1040 მაყურებელზეა გათვალისწინებული</a:t>
            </a:r>
          </a:p>
          <a:p>
            <a:pPr marL="285750" indent="-285750">
              <a:buFont typeface="Wingdings" pitchFamily="2" charset="2"/>
              <a:buChar char="Ø"/>
            </a:pPr>
            <a:endParaRPr lang="ka-GE" b="1" dirty="0" smtClean="0">
              <a:solidFill>
                <a:schemeClr val="accent1">
                  <a:lumMod val="75000"/>
                </a:schemeClr>
              </a:solidFill>
            </a:endParaRPr>
          </a:p>
          <a:p>
            <a:pPr marL="800100" lvl="1" indent="-342900">
              <a:buFont typeface="Wingdings" charset="2"/>
              <a:buChar char="Ø"/>
            </a:pPr>
            <a:r>
              <a:rPr lang="ka-GE" b="1" dirty="0">
                <a:solidFill>
                  <a:schemeClr val="accent1">
                    <a:lumMod val="75000"/>
                  </a:schemeClr>
                </a:solidFill>
              </a:rPr>
              <a:t>გამოიყო </a:t>
            </a:r>
            <a:r>
              <a:rPr lang="ka-GE" b="1" dirty="0" smtClean="0">
                <a:solidFill>
                  <a:schemeClr val="accent1">
                    <a:lumMod val="75000"/>
                  </a:schemeClr>
                </a:solidFill>
              </a:rPr>
              <a:t>32 000</a:t>
            </a:r>
            <a:r>
              <a:rPr lang="en-US" b="1" dirty="0" smtClean="0">
                <a:solidFill>
                  <a:schemeClr val="accent1">
                    <a:lumMod val="75000"/>
                  </a:schemeClr>
                </a:solidFill>
              </a:rPr>
              <a:t> </a:t>
            </a:r>
            <a:r>
              <a:rPr lang="en-US" b="1" dirty="0">
                <a:solidFill>
                  <a:schemeClr val="accent1">
                    <a:lumMod val="75000"/>
                  </a:schemeClr>
                </a:solidFill>
              </a:rPr>
              <a:t>0</a:t>
            </a:r>
            <a:r>
              <a:rPr lang="ka-GE" b="1" dirty="0">
                <a:solidFill>
                  <a:schemeClr val="accent1">
                    <a:lumMod val="75000"/>
                  </a:schemeClr>
                </a:solidFill>
              </a:rPr>
              <a:t>00 </a:t>
            </a:r>
            <a:r>
              <a:rPr lang="ka-GE" b="1" dirty="0" smtClean="0">
                <a:solidFill>
                  <a:schemeClr val="accent1">
                    <a:lumMod val="75000"/>
                  </a:schemeClr>
                </a:solidFill>
              </a:rPr>
              <a:t>ლარი, </a:t>
            </a:r>
            <a:r>
              <a:rPr lang="ka-GE" b="1" dirty="0">
                <a:solidFill>
                  <a:schemeClr val="accent1">
                    <a:lumMod val="75000"/>
                  </a:schemeClr>
                </a:solidFill>
              </a:rPr>
              <a:t>გაიხარჯა </a:t>
            </a:r>
            <a:r>
              <a:rPr lang="ka-GE" b="1" dirty="0" smtClean="0">
                <a:solidFill>
                  <a:schemeClr val="accent1">
                    <a:lumMod val="75000"/>
                  </a:schemeClr>
                </a:solidFill>
              </a:rPr>
              <a:t>- 31 </a:t>
            </a:r>
            <a:r>
              <a:rPr lang="ka-GE" b="1" dirty="0">
                <a:solidFill>
                  <a:schemeClr val="accent1">
                    <a:lumMod val="75000"/>
                  </a:schemeClr>
                </a:solidFill>
              </a:rPr>
              <a:t>085 </a:t>
            </a:r>
            <a:r>
              <a:rPr lang="ka-GE" b="1" dirty="0" smtClean="0">
                <a:solidFill>
                  <a:schemeClr val="accent1">
                    <a:lumMod val="75000"/>
                  </a:schemeClr>
                </a:solidFill>
              </a:rPr>
              <a:t>000</a:t>
            </a:r>
          </a:p>
          <a:p>
            <a:pPr lvl="1"/>
            <a:endParaRPr lang="ka-GE" dirty="0">
              <a:solidFill>
                <a:schemeClr val="accent1">
                  <a:lumMod val="75000"/>
                </a:schemeClr>
              </a:solidFill>
            </a:endParaRPr>
          </a:p>
          <a:p>
            <a:pPr marL="1257300" lvl="2" indent="-342900">
              <a:buFont typeface="Wingdings" pitchFamily="2" charset="2"/>
              <a:buChar char="v"/>
            </a:pPr>
            <a:r>
              <a:rPr lang="ka-GE" dirty="0">
                <a:solidFill>
                  <a:schemeClr val="accent1">
                    <a:lumMod val="75000"/>
                  </a:schemeClr>
                </a:solidFill>
              </a:rPr>
              <a:t>2010 წელს გაიხარჯა </a:t>
            </a:r>
            <a:r>
              <a:rPr lang="ka-GE" dirty="0" smtClean="0">
                <a:solidFill>
                  <a:schemeClr val="accent1">
                    <a:lumMod val="75000"/>
                  </a:schemeClr>
                </a:solidFill>
              </a:rPr>
              <a:t>11 </a:t>
            </a:r>
            <a:r>
              <a:rPr lang="ka-GE" dirty="0">
                <a:solidFill>
                  <a:schemeClr val="accent1">
                    <a:lumMod val="75000"/>
                  </a:schemeClr>
                </a:solidFill>
              </a:rPr>
              <a:t>227 </a:t>
            </a:r>
            <a:r>
              <a:rPr lang="ka-GE" dirty="0" smtClean="0">
                <a:solidFill>
                  <a:schemeClr val="accent1">
                    <a:lumMod val="75000"/>
                  </a:schemeClr>
                </a:solidFill>
              </a:rPr>
              <a:t>500 ლარი</a:t>
            </a:r>
            <a:endParaRPr lang="ka-GE" dirty="0">
              <a:solidFill>
                <a:schemeClr val="accent1">
                  <a:lumMod val="75000"/>
                </a:schemeClr>
              </a:solidFill>
            </a:endParaRPr>
          </a:p>
          <a:p>
            <a:pPr marL="1257300" lvl="2" indent="-342900">
              <a:buFont typeface="Wingdings" pitchFamily="2" charset="2"/>
              <a:buChar char="v"/>
            </a:pPr>
            <a:r>
              <a:rPr lang="ka-GE" dirty="0">
                <a:solidFill>
                  <a:schemeClr val="accent1">
                    <a:lumMod val="75000"/>
                  </a:schemeClr>
                </a:solidFill>
              </a:rPr>
              <a:t>2011 წელს გაიხარჯა </a:t>
            </a:r>
            <a:r>
              <a:rPr lang="ka-GE" dirty="0" smtClean="0">
                <a:solidFill>
                  <a:schemeClr val="accent1">
                    <a:lumMod val="75000"/>
                  </a:schemeClr>
                </a:solidFill>
              </a:rPr>
              <a:t>19 857 500 ლარი</a:t>
            </a:r>
            <a:endParaRPr lang="ka-GE" dirty="0">
              <a:solidFill>
                <a:schemeClr val="accent1">
                  <a:lumMod val="75000"/>
                </a:schemeClr>
              </a:solidFill>
            </a:endParaRPr>
          </a:p>
          <a:p>
            <a:endParaRPr lang="ru-RU" sz="2000" dirty="0">
              <a:solidFill>
                <a:schemeClr val="accent1">
                  <a:lumMod val="75000"/>
                </a:schemeClr>
              </a:solidFill>
            </a:endParaRPr>
          </a:p>
        </p:txBody>
      </p:sp>
      <p:cxnSp>
        <p:nvCxnSpPr>
          <p:cNvPr id="8" name="Прямая соединительная линия 7"/>
          <p:cNvCxnSpPr/>
          <p:nvPr/>
        </p:nvCxnSpPr>
        <p:spPr>
          <a:xfrm flipV="1">
            <a:off x="285750" y="357188"/>
            <a:ext cx="4143375"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 name="Прямая соединительная линия 8"/>
          <p:cNvCxnSpPr/>
          <p:nvPr/>
        </p:nvCxnSpPr>
        <p:spPr>
          <a:xfrm rot="5400000">
            <a:off x="0" y="642938"/>
            <a:ext cx="571500" cy="0"/>
          </a:xfrm>
          <a:prstGeom prst="line">
            <a:avLst/>
          </a:prstGeom>
          <a:ln/>
        </p:spPr>
        <p:style>
          <a:lnRef idx="3">
            <a:schemeClr val="accent6"/>
          </a:lnRef>
          <a:fillRef idx="0">
            <a:schemeClr val="accent6"/>
          </a:fillRef>
          <a:effectRef idx="2">
            <a:schemeClr val="accent6"/>
          </a:effectRef>
          <a:fontRef idx="minor">
            <a:schemeClr val="tx1"/>
          </a:fontRef>
        </p:style>
      </p:cxnSp>
      <p:pic>
        <p:nvPicPr>
          <p:cNvPr id="41990" name="Picture 7" descr="1"/>
          <p:cNvPicPr>
            <a:picLocks noChangeAspect="1" noChangeArrowheads="1"/>
          </p:cNvPicPr>
          <p:nvPr/>
        </p:nvPicPr>
        <p:blipFill>
          <a:blip r:embed="rId3"/>
          <a:srcRect/>
          <a:stretch>
            <a:fillRect/>
          </a:stretch>
        </p:blipFill>
        <p:spPr bwMode="auto">
          <a:xfrm>
            <a:off x="6588224" y="642938"/>
            <a:ext cx="2039754" cy="199397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2770" name="Picture 2" descr="D:\Documents\Рабочий стол\302425_199951670083582_100002062520887_436159_538464819_n.jpg"/>
          <p:cNvPicPr>
            <a:picLocks noChangeAspect="1" noChangeArrowheads="1"/>
          </p:cNvPicPr>
          <p:nvPr/>
        </p:nvPicPr>
        <p:blipFill>
          <a:blip r:embed="rId4"/>
          <a:srcRect/>
          <a:stretch>
            <a:fillRect/>
          </a:stretch>
        </p:blipFill>
        <p:spPr bwMode="auto">
          <a:xfrm>
            <a:off x="4644008" y="3573016"/>
            <a:ext cx="4248472" cy="2517564"/>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pic>
      <p:pic>
        <p:nvPicPr>
          <p:cNvPr id="5123" name="Picture 3" descr="D:\Documents\Desktop\IMG_2904.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85750" y="3573016"/>
            <a:ext cx="4709616" cy="2517564"/>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 xmlns:a14="http://schemas.microsoft.com/office/drawing/2010/main">
                <a:solidFill>
                  <a:srgbClr val="FFFFFF"/>
                </a:solidFill>
              </a14:hiddenFill>
            </a:ext>
          </a:extLst>
        </p:spPr>
      </p:pic>
      <p:cxnSp>
        <p:nvCxnSpPr>
          <p:cNvPr id="10" name="Прямая соединительная линия 9"/>
          <p:cNvCxnSpPr/>
          <p:nvPr/>
        </p:nvCxnSpPr>
        <p:spPr>
          <a:xfrm flipV="1">
            <a:off x="5868144" y="6597352"/>
            <a:ext cx="3071813"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1" name="Прямая соединительная линия 10"/>
          <p:cNvCxnSpPr/>
          <p:nvPr/>
        </p:nvCxnSpPr>
        <p:spPr>
          <a:xfrm rot="5400000">
            <a:off x="8678738" y="6307038"/>
            <a:ext cx="571500" cy="0"/>
          </a:xfrm>
          <a:prstGeom prst="line">
            <a:avLst/>
          </a:prstGeo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 xmlns:p14="http://schemas.microsoft.com/office/powerpoint/2010/main" val="1112727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Заголовок 1"/>
          <p:cNvSpPr>
            <a:spLocks noGrp="1"/>
          </p:cNvSpPr>
          <p:nvPr>
            <p:ph type="title" idx="4294967295"/>
          </p:nvPr>
        </p:nvSpPr>
        <p:spPr>
          <a:xfrm>
            <a:off x="357188" y="428625"/>
            <a:ext cx="5943600" cy="768127"/>
          </a:xfrm>
        </p:spPr>
        <p:txBody>
          <a:bodyPr>
            <a:normAutofit/>
          </a:bodyPr>
          <a:lstStyle/>
          <a:p>
            <a:pPr algn="l"/>
            <a:r>
              <a:rPr lang="ka-GE" sz="2400" b="1" dirty="0" smtClean="0">
                <a:solidFill>
                  <a:schemeClr val="tx2"/>
                </a:solidFill>
                <a:latin typeface="Times New Roman" pitchFamily="18" charset="0"/>
              </a:rPr>
              <a:t>მიზნობრივი პროგრამები  </a:t>
            </a:r>
            <a:r>
              <a:rPr lang="ka-GE" sz="2400" b="1" dirty="0">
                <a:solidFill>
                  <a:schemeClr val="tx2"/>
                </a:solidFill>
                <a:latin typeface="Times New Roman" pitchFamily="18" charset="0"/>
              </a:rPr>
              <a:t>2011</a:t>
            </a:r>
            <a:endParaRPr lang="ru-RU" sz="2400" b="1" dirty="0">
              <a:solidFill>
                <a:schemeClr val="tx2"/>
              </a:solidFill>
              <a:latin typeface="Times New Roman" pitchFamily="18" charset="0"/>
            </a:endParaRPr>
          </a:p>
        </p:txBody>
      </p:sp>
      <p:cxnSp>
        <p:nvCxnSpPr>
          <p:cNvPr id="4" name="Прямая соединительная линия 3"/>
          <p:cNvCxnSpPr/>
          <p:nvPr/>
        </p:nvCxnSpPr>
        <p:spPr>
          <a:xfrm>
            <a:off x="285750" y="357188"/>
            <a:ext cx="4357688" cy="1587"/>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22" name="Прямая соединительная линия 21"/>
          <p:cNvCxnSpPr/>
          <p:nvPr/>
        </p:nvCxnSpPr>
        <p:spPr>
          <a:xfrm rot="5400000">
            <a:off x="-142875" y="785813"/>
            <a:ext cx="85725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3080" name="Rectangle 16"/>
          <p:cNvSpPr>
            <a:spLocks noChangeArrowheads="1"/>
          </p:cNvSpPr>
          <p:nvPr/>
        </p:nvSpPr>
        <p:spPr bwMode="auto">
          <a:xfrm rot="10800000" flipV="1">
            <a:off x="467544" y="1346285"/>
            <a:ext cx="5008612" cy="1477328"/>
          </a:xfrm>
          <a:prstGeom prst="rect">
            <a:avLst/>
          </a:prstGeom>
          <a:noFill/>
          <a:ln w="9525">
            <a:noFill/>
            <a:miter lim="800000"/>
            <a:headEnd/>
            <a:tailEnd/>
          </a:ln>
        </p:spPr>
        <p:txBody>
          <a:bodyPr wrap="square">
            <a:spAutoFit/>
          </a:bodyPr>
          <a:lstStyle/>
          <a:p>
            <a:r>
              <a:rPr lang="ka-GE" b="1" dirty="0" smtClean="0">
                <a:solidFill>
                  <a:schemeClr val="tx2"/>
                </a:solidFill>
              </a:rPr>
              <a:t>327 მუსიკალური ინსტრუმენტი გადეცა   92</a:t>
            </a:r>
            <a:r>
              <a:rPr lang="ka-GE" b="1" dirty="0" smtClean="0">
                <a:solidFill>
                  <a:srgbClr val="FF0000"/>
                </a:solidFill>
              </a:rPr>
              <a:t> </a:t>
            </a:r>
            <a:r>
              <a:rPr lang="ka-GE" b="1" dirty="0">
                <a:solidFill>
                  <a:schemeClr val="tx2"/>
                </a:solidFill>
              </a:rPr>
              <a:t>ფოლკლორულ</a:t>
            </a:r>
            <a:r>
              <a:rPr lang="ka-GE" b="1" dirty="0" smtClean="0">
                <a:solidFill>
                  <a:srgbClr val="FF0000"/>
                </a:solidFill>
              </a:rPr>
              <a:t> </a:t>
            </a:r>
            <a:r>
              <a:rPr lang="ka-GE" b="1" dirty="0" smtClean="0">
                <a:solidFill>
                  <a:schemeClr val="tx2"/>
                </a:solidFill>
              </a:rPr>
              <a:t>ანსამბლს </a:t>
            </a:r>
          </a:p>
          <a:p>
            <a:endParaRPr lang="ka-GE" b="1" dirty="0" smtClean="0">
              <a:solidFill>
                <a:schemeClr val="tx2"/>
              </a:solidFill>
            </a:endParaRPr>
          </a:p>
          <a:p>
            <a:pPr marL="742950" lvl="1" indent="-285750">
              <a:buFont typeface="Wingdings" pitchFamily="2" charset="2"/>
              <a:buChar char="Ø"/>
            </a:pPr>
            <a:r>
              <a:rPr lang="ka-GE" dirty="0">
                <a:solidFill>
                  <a:schemeClr val="tx2"/>
                </a:solidFill>
              </a:rPr>
              <a:t>პროგრამის ბ</a:t>
            </a:r>
            <a:r>
              <a:rPr lang="ka-GE" dirty="0" smtClean="0">
                <a:solidFill>
                  <a:schemeClr val="tx2"/>
                </a:solidFill>
              </a:rPr>
              <a:t>იუჯეტი </a:t>
            </a:r>
            <a:r>
              <a:rPr lang="ka-GE" b="1" dirty="0" smtClean="0">
                <a:solidFill>
                  <a:schemeClr val="tx2"/>
                </a:solidFill>
              </a:rPr>
              <a:t>- 49</a:t>
            </a:r>
            <a:r>
              <a:rPr lang="ka-GE" dirty="0" smtClean="0">
                <a:solidFill>
                  <a:srgbClr val="FF0000"/>
                </a:solidFill>
              </a:rPr>
              <a:t> </a:t>
            </a:r>
            <a:r>
              <a:rPr lang="ka-GE" b="1" dirty="0" smtClean="0">
                <a:solidFill>
                  <a:schemeClr val="tx2"/>
                </a:solidFill>
              </a:rPr>
              <a:t>280</a:t>
            </a:r>
            <a:r>
              <a:rPr lang="ka-GE" dirty="0" smtClean="0">
                <a:solidFill>
                  <a:srgbClr val="FF0000"/>
                </a:solidFill>
              </a:rPr>
              <a:t> </a:t>
            </a:r>
            <a:r>
              <a:rPr lang="ka-GE" dirty="0" smtClean="0">
                <a:solidFill>
                  <a:schemeClr val="tx2"/>
                </a:solidFill>
              </a:rPr>
              <a:t>ლარი</a:t>
            </a:r>
          </a:p>
          <a:p>
            <a:pPr marL="742950" lvl="1" indent="-285750">
              <a:buFont typeface="Wingdings" charset="2"/>
              <a:buChar char="Ø"/>
            </a:pPr>
            <a:r>
              <a:rPr lang="ka-GE" dirty="0" smtClean="0">
                <a:solidFill>
                  <a:schemeClr val="tx2"/>
                </a:solidFill>
              </a:rPr>
              <a:t>გაიხარჯა  </a:t>
            </a:r>
            <a:r>
              <a:rPr lang="ka-GE" dirty="0">
                <a:solidFill>
                  <a:schemeClr val="tx2"/>
                </a:solidFill>
              </a:rPr>
              <a:t>49</a:t>
            </a:r>
            <a:r>
              <a:rPr lang="ka-GE" dirty="0" smtClean="0">
                <a:solidFill>
                  <a:srgbClr val="FF0000"/>
                </a:solidFill>
              </a:rPr>
              <a:t> </a:t>
            </a:r>
            <a:r>
              <a:rPr lang="ka-GE" dirty="0">
                <a:solidFill>
                  <a:schemeClr val="tx2"/>
                </a:solidFill>
              </a:rPr>
              <a:t>131</a:t>
            </a:r>
            <a:r>
              <a:rPr lang="ka-GE" dirty="0" smtClean="0">
                <a:solidFill>
                  <a:srgbClr val="FF0000"/>
                </a:solidFill>
              </a:rPr>
              <a:t> </a:t>
            </a:r>
            <a:r>
              <a:rPr lang="ka-GE" dirty="0" smtClean="0">
                <a:solidFill>
                  <a:schemeClr val="tx2"/>
                </a:solidFill>
              </a:rPr>
              <a:t>ლარი</a:t>
            </a:r>
            <a:endParaRPr lang="ru-RU" dirty="0">
              <a:solidFill>
                <a:schemeClr val="tx2"/>
              </a:solidFill>
            </a:endParaRPr>
          </a:p>
        </p:txBody>
      </p:sp>
      <p:pic>
        <p:nvPicPr>
          <p:cNvPr id="11" name="Picture 41" descr="voiaji 008"/>
          <p:cNvPicPr>
            <a:picLocks noChangeAspect="1" noChangeArrowheads="1"/>
          </p:cNvPicPr>
          <p:nvPr/>
        </p:nvPicPr>
        <p:blipFill>
          <a:blip r:embed="rId3"/>
          <a:srcRect/>
          <a:stretch>
            <a:fillRect/>
          </a:stretch>
        </p:blipFill>
        <p:spPr bwMode="auto">
          <a:xfrm>
            <a:off x="5476156" y="358775"/>
            <a:ext cx="3055959" cy="2139188"/>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4211960" y="3654973"/>
            <a:ext cx="4608512" cy="1754326"/>
          </a:xfrm>
          <a:prstGeom prst="rect">
            <a:avLst/>
          </a:prstGeom>
        </p:spPr>
        <p:txBody>
          <a:bodyPr wrap="square">
            <a:spAutoFit/>
          </a:bodyPr>
          <a:lstStyle/>
          <a:p>
            <a:r>
              <a:rPr lang="ka-GE" b="1" dirty="0" smtClean="0">
                <a:solidFill>
                  <a:schemeClr val="tx2"/>
                </a:solidFill>
                <a:latin typeface="Times New Roman" pitchFamily="18" charset="0"/>
              </a:rPr>
              <a:t>678 სასცენო კოსტიუმი გადაეცა  </a:t>
            </a:r>
            <a:r>
              <a:rPr lang="ka-GE" b="1" dirty="0" smtClean="0">
                <a:solidFill>
                  <a:schemeClr val="tx2"/>
                </a:solidFill>
              </a:rPr>
              <a:t>18</a:t>
            </a:r>
            <a:r>
              <a:rPr lang="ka-GE" b="1" dirty="0" smtClean="0">
                <a:solidFill>
                  <a:schemeClr val="tx2"/>
                </a:solidFill>
                <a:latin typeface="Times New Roman" pitchFamily="18" charset="0"/>
              </a:rPr>
              <a:t>  ფოლკლორულ ანსამბლს</a:t>
            </a:r>
          </a:p>
          <a:p>
            <a:r>
              <a:rPr lang="ka-GE" b="1" dirty="0" smtClean="0">
                <a:solidFill>
                  <a:schemeClr val="tx2"/>
                </a:solidFill>
                <a:latin typeface="Times New Roman" pitchFamily="18" charset="0"/>
              </a:rPr>
              <a:t> </a:t>
            </a:r>
            <a:endParaRPr lang="ka-GE" dirty="0" smtClean="0">
              <a:solidFill>
                <a:schemeClr val="tx2"/>
              </a:solidFill>
              <a:latin typeface="Times New Roman" pitchFamily="18" charset="0"/>
            </a:endParaRPr>
          </a:p>
          <a:p>
            <a:pPr marL="742950" lvl="1" indent="-285750">
              <a:buFont typeface="Wingdings" charset="2"/>
              <a:buChar char="Ø"/>
            </a:pPr>
            <a:r>
              <a:rPr lang="ka-GE" dirty="0" smtClean="0">
                <a:solidFill>
                  <a:schemeClr val="tx2"/>
                </a:solidFill>
                <a:latin typeface="Times New Roman" pitchFamily="18" charset="0"/>
              </a:rPr>
              <a:t>პროგრამის ბიუჯეტი- 113</a:t>
            </a:r>
            <a:r>
              <a:rPr lang="en-US" dirty="0" smtClean="0">
                <a:solidFill>
                  <a:srgbClr val="FF0000"/>
                </a:solidFill>
                <a:latin typeface="Times New Roman" pitchFamily="18" charset="0"/>
              </a:rPr>
              <a:t> </a:t>
            </a:r>
            <a:r>
              <a:rPr lang="ka-GE" dirty="0" smtClean="0">
                <a:solidFill>
                  <a:schemeClr val="tx2"/>
                </a:solidFill>
              </a:rPr>
              <a:t>842 ლარი</a:t>
            </a:r>
            <a:endParaRPr lang="ka-GE" dirty="0">
              <a:solidFill>
                <a:schemeClr val="tx2"/>
              </a:solidFill>
            </a:endParaRPr>
          </a:p>
          <a:p>
            <a:pPr marL="742950" lvl="1" indent="-285750">
              <a:buFont typeface="Wingdings" charset="2"/>
              <a:buChar char="Ø"/>
            </a:pPr>
            <a:r>
              <a:rPr lang="ka-GE" dirty="0" smtClean="0">
                <a:solidFill>
                  <a:schemeClr val="tx2"/>
                </a:solidFill>
                <a:latin typeface="Times New Roman" pitchFamily="18" charset="0"/>
              </a:rPr>
              <a:t>გაიხარჯა</a:t>
            </a:r>
            <a:r>
              <a:rPr lang="en-US" dirty="0" smtClean="0">
                <a:solidFill>
                  <a:schemeClr val="tx2"/>
                </a:solidFill>
                <a:latin typeface="Times New Roman" pitchFamily="18" charset="0"/>
              </a:rPr>
              <a:t> </a:t>
            </a:r>
            <a:r>
              <a:rPr lang="en-US" dirty="0" smtClean="0">
                <a:solidFill>
                  <a:srgbClr val="FF0000"/>
                </a:solidFill>
                <a:latin typeface="Times New Roman" pitchFamily="18" charset="0"/>
              </a:rPr>
              <a:t> </a:t>
            </a:r>
            <a:r>
              <a:rPr lang="en-US" dirty="0">
                <a:solidFill>
                  <a:schemeClr val="tx2"/>
                </a:solidFill>
              </a:rPr>
              <a:t>113</a:t>
            </a:r>
            <a:r>
              <a:rPr lang="en-US" dirty="0" smtClean="0">
                <a:solidFill>
                  <a:srgbClr val="FF0000"/>
                </a:solidFill>
                <a:latin typeface="Times New Roman" pitchFamily="18" charset="0"/>
              </a:rPr>
              <a:t> </a:t>
            </a:r>
            <a:r>
              <a:rPr lang="ka-GE" dirty="0" smtClean="0">
                <a:solidFill>
                  <a:schemeClr val="tx2"/>
                </a:solidFill>
              </a:rPr>
              <a:t>608</a:t>
            </a:r>
            <a:r>
              <a:rPr lang="en-US" dirty="0" smtClean="0">
                <a:solidFill>
                  <a:srgbClr val="FF0000"/>
                </a:solidFill>
                <a:latin typeface="Times New Roman" pitchFamily="18" charset="0"/>
              </a:rPr>
              <a:t> </a:t>
            </a:r>
            <a:r>
              <a:rPr lang="ka-GE" dirty="0">
                <a:solidFill>
                  <a:schemeClr val="tx2"/>
                </a:solidFill>
              </a:rPr>
              <a:t>ლარი</a:t>
            </a:r>
            <a:endParaRPr lang="en-US" dirty="0">
              <a:solidFill>
                <a:schemeClr val="tx2"/>
              </a:solidFill>
            </a:endParaRPr>
          </a:p>
        </p:txBody>
      </p:sp>
      <p:pic>
        <p:nvPicPr>
          <p:cNvPr id="15" name="Picture 8" descr="D:\2010 წლის მასალები\xorumi italiashi\georgia.jpg"/>
          <p:cNvPicPr>
            <a:picLocks noChangeAspect="1" noChangeArrowheads="1"/>
          </p:cNvPicPr>
          <p:nvPr/>
        </p:nvPicPr>
        <p:blipFill>
          <a:blip r:embed="rId4"/>
          <a:srcRect/>
          <a:stretch>
            <a:fillRect/>
          </a:stretch>
        </p:blipFill>
        <p:spPr bwMode="auto">
          <a:xfrm>
            <a:off x="611560" y="3212976"/>
            <a:ext cx="3000370" cy="2361323"/>
          </a:xfrm>
          <a:prstGeom prst="rect">
            <a:avLst/>
          </a:prstGeom>
          <a:ln>
            <a:noFill/>
          </a:ln>
          <a:effectLst>
            <a:outerShdw blurRad="292100" dist="139700" dir="2700000" algn="tl" rotWithShape="0">
              <a:srgbClr val="333333">
                <a:alpha val="65000"/>
              </a:srgbClr>
            </a:outerShdw>
          </a:effectLst>
        </p:spPr>
      </p:pic>
      <p:sp>
        <p:nvSpPr>
          <p:cNvPr id="9" name="Овал 10"/>
          <p:cNvSpPr/>
          <p:nvPr/>
        </p:nvSpPr>
        <p:spPr>
          <a:xfrm>
            <a:off x="3923928" y="3868735"/>
            <a:ext cx="216024" cy="21602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chemeClr val="tx1"/>
                </a:solidFill>
              </a:ln>
            </a:endParaRPr>
          </a:p>
        </p:txBody>
      </p:sp>
      <p:sp>
        <p:nvSpPr>
          <p:cNvPr id="10" name="Овал 10"/>
          <p:cNvSpPr/>
          <p:nvPr/>
        </p:nvSpPr>
        <p:spPr>
          <a:xfrm>
            <a:off x="251520" y="1556792"/>
            <a:ext cx="216024" cy="21602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chemeClr val="tx1"/>
                </a:solidFill>
              </a:ln>
            </a:endParaRPr>
          </a:p>
        </p:txBody>
      </p:sp>
    </p:spTree>
    <p:extLst>
      <p:ext uri="{BB962C8B-B14F-4D97-AF65-F5344CB8AC3E}">
        <p14:creationId xmlns="" xmlns:p14="http://schemas.microsoft.com/office/powerpoint/2010/main" val="57361346"/>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Содержимое 2"/>
          <p:cNvSpPr>
            <a:spLocks noGrp="1"/>
          </p:cNvSpPr>
          <p:nvPr>
            <p:ph idx="4294967295"/>
          </p:nvPr>
        </p:nvSpPr>
        <p:spPr>
          <a:xfrm>
            <a:off x="500063" y="500063"/>
            <a:ext cx="8280400" cy="4081065"/>
          </a:xfrm>
        </p:spPr>
        <p:txBody>
          <a:bodyPr>
            <a:normAutofit/>
          </a:bodyPr>
          <a:lstStyle/>
          <a:p>
            <a:pPr eaLnBrk="1" hangingPunct="1">
              <a:buFont typeface="Arial" charset="0"/>
              <a:buNone/>
            </a:pPr>
            <a:r>
              <a:rPr lang="ka-GE" sz="2400" b="1" dirty="0" smtClean="0">
                <a:solidFill>
                  <a:schemeClr val="tx2"/>
                </a:solidFill>
                <a:cs typeface="Arial" charset="0"/>
              </a:rPr>
              <a:t>ტრადიციული ფესტივალები 2011</a:t>
            </a:r>
            <a:endParaRPr lang="ru-RU" sz="2000" dirty="0" smtClean="0">
              <a:solidFill>
                <a:schemeClr val="tx2"/>
              </a:solidFill>
            </a:endParaRPr>
          </a:p>
          <a:p>
            <a:pPr eaLnBrk="1" hangingPunct="1">
              <a:lnSpc>
                <a:spcPct val="200000"/>
              </a:lnSpc>
              <a:buFont typeface="Wingdings" pitchFamily="2" charset="2"/>
              <a:buChar char="Ø"/>
            </a:pPr>
            <a:r>
              <a:rPr lang="ka-GE" sz="1400" dirty="0" smtClean="0">
                <a:solidFill>
                  <a:schemeClr val="tx2"/>
                </a:solidFill>
              </a:rPr>
              <a:t>ანიმაციური ფილმების საერთაშორისო ფესტივალი ,,თოფუზი”  - 40 000 ლარი</a:t>
            </a:r>
          </a:p>
          <a:p>
            <a:pPr eaLnBrk="1" hangingPunct="1">
              <a:lnSpc>
                <a:spcPct val="200000"/>
              </a:lnSpc>
              <a:buFont typeface="Wingdings" pitchFamily="2" charset="2"/>
              <a:buChar char="Ø"/>
            </a:pPr>
            <a:r>
              <a:rPr lang="ka-GE" sz="1400" dirty="0" smtClean="0">
                <a:solidFill>
                  <a:schemeClr val="tx2"/>
                </a:solidFill>
              </a:rPr>
              <a:t>მართლმადიდებლური ფილმების საერთაშორისო ფესტივალი ,,წმიდა ანდრიას ჯვარი”  - 25 000 ლარი</a:t>
            </a:r>
          </a:p>
          <a:p>
            <a:pPr eaLnBrk="1" hangingPunct="1">
              <a:lnSpc>
                <a:spcPct val="200000"/>
              </a:lnSpc>
              <a:buFont typeface="Wingdings" pitchFamily="2" charset="2"/>
              <a:buChar char="Ø"/>
            </a:pPr>
            <a:r>
              <a:rPr lang="ka-GE" sz="1400" dirty="0" smtClean="0">
                <a:solidFill>
                  <a:schemeClr val="tx2"/>
                </a:solidFill>
              </a:rPr>
              <a:t>ფოლკლორის </a:t>
            </a:r>
            <a:r>
              <a:rPr lang="en-US" sz="1400" dirty="0" smtClean="0">
                <a:solidFill>
                  <a:schemeClr val="tx2"/>
                </a:solidFill>
              </a:rPr>
              <a:t>X </a:t>
            </a:r>
            <a:r>
              <a:rPr lang="ka-GE" sz="1400" dirty="0" smtClean="0">
                <a:solidFill>
                  <a:schemeClr val="tx2"/>
                </a:solidFill>
              </a:rPr>
              <a:t>საერთაშორისო ბავშვთა ფესტივალი ,,ბათუმი _2011” – </a:t>
            </a:r>
            <a:r>
              <a:rPr lang="en-US" sz="1400" dirty="0" smtClean="0">
                <a:solidFill>
                  <a:schemeClr val="tx2"/>
                </a:solidFill>
              </a:rPr>
              <a:t>58</a:t>
            </a:r>
            <a:r>
              <a:rPr lang="ka-GE" sz="1400" dirty="0" smtClean="0">
                <a:solidFill>
                  <a:schemeClr val="tx2"/>
                </a:solidFill>
              </a:rPr>
              <a:t> </a:t>
            </a:r>
            <a:r>
              <a:rPr lang="en-US" sz="1400" smtClean="0">
                <a:solidFill>
                  <a:schemeClr val="tx2"/>
                </a:solidFill>
              </a:rPr>
              <a:t>383</a:t>
            </a:r>
            <a:r>
              <a:rPr lang="ka-GE" sz="1400" smtClean="0">
                <a:solidFill>
                  <a:schemeClr val="tx2"/>
                </a:solidFill>
              </a:rPr>
              <a:t> </a:t>
            </a:r>
            <a:r>
              <a:rPr lang="ka-GE" sz="1400" dirty="0" smtClean="0">
                <a:solidFill>
                  <a:schemeClr val="tx2"/>
                </a:solidFill>
              </a:rPr>
              <a:t>ლარი</a:t>
            </a:r>
          </a:p>
          <a:p>
            <a:pPr eaLnBrk="1" hangingPunct="1">
              <a:lnSpc>
                <a:spcPct val="200000"/>
              </a:lnSpc>
              <a:buFont typeface="Wingdings" pitchFamily="2" charset="2"/>
              <a:buChar char="Ø"/>
            </a:pPr>
            <a:r>
              <a:rPr lang="ka-GE" sz="1400" dirty="0" smtClean="0">
                <a:solidFill>
                  <a:schemeClr val="tx2"/>
                </a:solidFill>
              </a:rPr>
              <a:t>,,ბლექ სი ჯაზფესტივალი” - 35 000 ლარი</a:t>
            </a:r>
          </a:p>
          <a:p>
            <a:pPr eaLnBrk="1" hangingPunct="1">
              <a:lnSpc>
                <a:spcPct val="200000"/>
              </a:lnSpc>
              <a:buFont typeface="Wingdings" pitchFamily="2" charset="2"/>
              <a:buChar char="Ø"/>
            </a:pPr>
            <a:r>
              <a:rPr lang="ka-GE" sz="1400" dirty="0" smtClean="0">
                <a:solidFill>
                  <a:schemeClr val="tx2"/>
                </a:solidFill>
              </a:rPr>
              <a:t>ოჯახში დამზადებული ღვინის ფესტივალი - 5 000 ლარი</a:t>
            </a:r>
          </a:p>
          <a:p>
            <a:pPr eaLnBrk="1" hangingPunct="1">
              <a:lnSpc>
                <a:spcPct val="150000"/>
              </a:lnSpc>
              <a:buFont typeface="Wingdings" pitchFamily="2" charset="2"/>
              <a:buChar char="Ø"/>
            </a:pPr>
            <a:r>
              <a:rPr lang="ka-GE" sz="1400" dirty="0" smtClean="0">
                <a:solidFill>
                  <a:schemeClr val="tx2"/>
                </a:solidFill>
              </a:rPr>
              <a:t>ლაზური მუსიკის ფესტივალი</a:t>
            </a:r>
            <a:r>
              <a:rPr lang="en-US" sz="1400" dirty="0" smtClean="0">
                <a:solidFill>
                  <a:schemeClr val="tx2"/>
                </a:solidFill>
              </a:rPr>
              <a:t> -12 015 </a:t>
            </a:r>
            <a:r>
              <a:rPr lang="ka-GE" sz="1400" dirty="0" smtClean="0">
                <a:solidFill>
                  <a:schemeClr val="tx2"/>
                </a:solidFill>
              </a:rPr>
              <a:t>ლარი</a:t>
            </a:r>
          </a:p>
          <a:p>
            <a:pPr marL="0" indent="0" eaLnBrk="1" hangingPunct="1">
              <a:buNone/>
            </a:pPr>
            <a:endParaRPr lang="ka-GE" sz="1400" dirty="0" smtClean="0">
              <a:solidFill>
                <a:schemeClr val="tx2"/>
              </a:solidFill>
            </a:endParaRPr>
          </a:p>
          <a:p>
            <a:pPr eaLnBrk="1" hangingPunct="1">
              <a:buFont typeface="Arial" charset="0"/>
              <a:buNone/>
            </a:pPr>
            <a:endParaRPr lang="ru-RU" sz="1400" dirty="0" smtClean="0">
              <a:solidFill>
                <a:schemeClr val="tx2"/>
              </a:solidFill>
            </a:endParaRPr>
          </a:p>
        </p:txBody>
      </p:sp>
      <p:pic>
        <p:nvPicPr>
          <p:cNvPr id="32774" name="Picture 4"/>
          <p:cNvPicPr>
            <a:picLocks noChangeAspect="1" noChangeArrowheads="1"/>
          </p:cNvPicPr>
          <p:nvPr/>
        </p:nvPicPr>
        <p:blipFill>
          <a:blip r:embed="rId3"/>
          <a:srcRect/>
          <a:stretch>
            <a:fillRect/>
          </a:stretch>
        </p:blipFill>
        <p:spPr bwMode="auto">
          <a:xfrm>
            <a:off x="6715140" y="4714884"/>
            <a:ext cx="2214578" cy="1928826"/>
          </a:xfrm>
          <a:prstGeom prst="rect">
            <a:avLst/>
          </a:prstGeom>
          <a:noFill/>
          <a:ln w="9525">
            <a:noFill/>
            <a:miter lim="800000"/>
            <a:headEnd/>
            <a:tailEnd/>
          </a:ln>
          <a:effectLst/>
          <a:scene3d>
            <a:camera prst="orthographicFront">
              <a:rot lat="0" lon="0" rev="0"/>
            </a:camera>
            <a:lightRig rig="glow" dir="t">
              <a:rot lat="0" lon="0" rev="14100000"/>
            </a:lightRig>
          </a:scene3d>
          <a:sp3d prstMaterial="softEdge">
            <a:bevelT w="127000" prst="artDeco"/>
          </a:sp3d>
        </p:spPr>
      </p:pic>
      <p:cxnSp>
        <p:nvCxnSpPr>
          <p:cNvPr id="13" name="Прямая соединительная линия 12"/>
          <p:cNvCxnSpPr/>
          <p:nvPr/>
        </p:nvCxnSpPr>
        <p:spPr>
          <a:xfrm flipV="1">
            <a:off x="285750" y="357188"/>
            <a:ext cx="3071813"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4" name="Прямая соединительная линия 13"/>
          <p:cNvCxnSpPr/>
          <p:nvPr/>
        </p:nvCxnSpPr>
        <p:spPr>
          <a:xfrm rot="5400000">
            <a:off x="0" y="642938"/>
            <a:ext cx="571500" cy="0"/>
          </a:xfrm>
          <a:prstGeom prst="line">
            <a:avLst/>
          </a:prstGeom>
          <a:ln/>
        </p:spPr>
        <p:style>
          <a:lnRef idx="3">
            <a:schemeClr val="accent6"/>
          </a:lnRef>
          <a:fillRef idx="0">
            <a:schemeClr val="accent6"/>
          </a:fillRef>
          <a:effectRef idx="2">
            <a:schemeClr val="accent6"/>
          </a:effectRef>
          <a:fontRef idx="minor">
            <a:schemeClr val="tx1"/>
          </a:fontRef>
        </p:style>
      </p:cxnSp>
      <p:pic>
        <p:nvPicPr>
          <p:cNvPr id="12291" name="Picture 3" descr="D:\Documents\Рабочий стол\TOFUZA - KULT.jpg"/>
          <p:cNvPicPr>
            <a:picLocks noChangeAspect="1" noChangeArrowheads="1"/>
          </p:cNvPicPr>
          <p:nvPr/>
        </p:nvPicPr>
        <p:blipFill>
          <a:blip r:embed="rId4" cstate="print"/>
          <a:srcRect/>
          <a:stretch>
            <a:fillRect/>
          </a:stretch>
        </p:blipFill>
        <p:spPr bwMode="auto">
          <a:xfrm>
            <a:off x="357158" y="4786322"/>
            <a:ext cx="1714512" cy="1857388"/>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pic>
      <p:pic>
        <p:nvPicPr>
          <p:cNvPr id="12292" name="Picture 4" descr="D:\2007 წლის მასალები\jaz festivali\32_big.jpg"/>
          <p:cNvPicPr>
            <a:picLocks noChangeAspect="1" noChangeArrowheads="1"/>
          </p:cNvPicPr>
          <p:nvPr/>
        </p:nvPicPr>
        <p:blipFill>
          <a:blip r:embed="rId5"/>
          <a:srcRect/>
          <a:stretch>
            <a:fillRect/>
          </a:stretch>
        </p:blipFill>
        <p:spPr bwMode="auto">
          <a:xfrm>
            <a:off x="2143108" y="4786322"/>
            <a:ext cx="4476728" cy="1829862"/>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 xmlns:p14="http://schemas.microsoft.com/office/powerpoint/2010/main" val="1484041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457200" y="404664"/>
            <a:ext cx="8229600" cy="648072"/>
          </a:xfrm>
        </p:spPr>
        <p:txBody>
          <a:bodyPr>
            <a:normAutofit fontScale="90000"/>
          </a:bodyPr>
          <a:lstStyle/>
          <a:p>
            <a:pPr algn="l">
              <a:lnSpc>
                <a:spcPct val="150000"/>
              </a:lnSpc>
            </a:pPr>
            <a:r>
              <a:rPr lang="ka-GE" sz="2400" b="1" dirty="0" smtClean="0">
                <a:solidFill>
                  <a:schemeClr val="tx2"/>
                </a:solidFill>
              </a:rPr>
              <a:t>იუბილეები 2011</a:t>
            </a:r>
            <a:r>
              <a:rPr lang="ka-GE" sz="2400" b="1" dirty="0" smtClean="0">
                <a:solidFill>
                  <a:schemeClr val="tx2"/>
                </a:solidFill>
                <a:latin typeface="Teo" pitchFamily="2" charset="0"/>
              </a:rPr>
              <a:t/>
            </a:r>
            <a:br>
              <a:rPr lang="ka-GE" sz="2400" b="1" dirty="0" smtClean="0">
                <a:solidFill>
                  <a:schemeClr val="tx2"/>
                </a:solidFill>
                <a:latin typeface="Teo" pitchFamily="2" charset="0"/>
              </a:rPr>
            </a:br>
            <a:endParaRPr lang="ru-RU" sz="2400" b="1" dirty="0" smtClean="0">
              <a:solidFill>
                <a:schemeClr val="tx2"/>
              </a:solidFill>
              <a:latin typeface="Arial" charset="0"/>
              <a:cs typeface="Arial" charset="0"/>
            </a:endParaRPr>
          </a:p>
        </p:txBody>
      </p:sp>
      <p:cxnSp>
        <p:nvCxnSpPr>
          <p:cNvPr id="4" name="Прямая соединительная линия 3"/>
          <p:cNvCxnSpPr>
            <a:cxnSpLocks noChangeShapeType="1"/>
          </p:cNvCxnSpPr>
          <p:nvPr/>
        </p:nvCxnSpPr>
        <p:spPr bwMode="auto">
          <a:xfrm>
            <a:off x="285750" y="188640"/>
            <a:ext cx="4357688" cy="1587"/>
          </a:xfrm>
          <a:prstGeom prst="line">
            <a:avLst/>
          </a:prstGeom>
          <a:noFill/>
          <a:ln w="38100">
            <a:solidFill>
              <a:srgbClr val="F79646"/>
            </a:solidFill>
            <a:round/>
            <a:headEnd/>
            <a:tailEnd/>
          </a:ln>
          <a:effectLst>
            <a:outerShdw blurRad="63500" dist="23000" dir="5400000" rotWithShape="0">
              <a:srgbClr val="000000">
                <a:alpha val="34999"/>
              </a:srgbClr>
            </a:outerShdw>
          </a:effectLst>
        </p:spPr>
      </p:cxnSp>
      <p:cxnSp>
        <p:nvCxnSpPr>
          <p:cNvPr id="22" name="Прямая соединительная линия 21"/>
          <p:cNvCxnSpPr>
            <a:cxnSpLocks noChangeShapeType="1"/>
          </p:cNvCxnSpPr>
          <p:nvPr/>
        </p:nvCxnSpPr>
        <p:spPr bwMode="auto">
          <a:xfrm rot="5400000">
            <a:off x="-142875" y="617265"/>
            <a:ext cx="857250" cy="0"/>
          </a:xfrm>
          <a:prstGeom prst="line">
            <a:avLst/>
          </a:prstGeom>
          <a:noFill/>
          <a:ln w="38100">
            <a:solidFill>
              <a:srgbClr val="F79646"/>
            </a:solidFill>
            <a:round/>
            <a:headEnd/>
            <a:tailEnd/>
          </a:ln>
          <a:effectLst>
            <a:outerShdw blurRad="63500" dist="23000" dir="5400000" rotWithShape="0">
              <a:srgbClr val="000000">
                <a:alpha val="34999"/>
              </a:srgbClr>
            </a:outerShdw>
          </a:effectLst>
        </p:spPr>
      </p:cxnSp>
      <p:sp>
        <p:nvSpPr>
          <p:cNvPr id="33799" name="Rectangle 7"/>
          <p:cNvSpPr>
            <a:spLocks noChangeArrowheads="1"/>
          </p:cNvSpPr>
          <p:nvPr/>
        </p:nvSpPr>
        <p:spPr bwMode="auto">
          <a:xfrm>
            <a:off x="539552" y="836712"/>
            <a:ext cx="8382000" cy="3754874"/>
          </a:xfrm>
          <a:prstGeom prst="rect">
            <a:avLst/>
          </a:prstGeom>
          <a:noFill/>
          <a:ln w="9525">
            <a:noFill/>
            <a:miter lim="800000"/>
            <a:headEnd/>
            <a:tailEnd/>
          </a:ln>
        </p:spPr>
        <p:txBody>
          <a:bodyPr wrap="square">
            <a:spAutoFit/>
          </a:bodyPr>
          <a:lstStyle/>
          <a:p>
            <a:pPr marL="285750" indent="-285750">
              <a:spcAft>
                <a:spcPts val="600"/>
              </a:spcAft>
              <a:buFont typeface="Wingdings" pitchFamily="2" charset="2"/>
              <a:buChar char="Ø"/>
            </a:pPr>
            <a:r>
              <a:rPr lang="ka-GE" b="1" dirty="0">
                <a:solidFill>
                  <a:schemeClr val="tx2"/>
                </a:solidFill>
              </a:rPr>
              <a:t>მელიტონ კუხიანიძის სახელობის აჭარის სიმღერისა და ცეკვის სახელმწიფო ანსამბლის 90 </a:t>
            </a:r>
            <a:r>
              <a:rPr lang="ka-GE" b="1" dirty="0" smtClean="0">
                <a:solidFill>
                  <a:schemeClr val="tx2"/>
                </a:solidFill>
              </a:rPr>
              <a:t>წლის იუბილე </a:t>
            </a:r>
            <a:endParaRPr lang="ka-GE" b="1" dirty="0">
              <a:solidFill>
                <a:schemeClr val="tx2"/>
              </a:solidFill>
            </a:endParaRPr>
          </a:p>
          <a:p>
            <a:pPr lvl="1">
              <a:spcAft>
                <a:spcPts val="600"/>
              </a:spcAft>
            </a:pPr>
            <a:r>
              <a:rPr lang="ka-GE" dirty="0" smtClean="0">
                <a:solidFill>
                  <a:schemeClr val="tx2"/>
                </a:solidFill>
              </a:rPr>
              <a:t>გაიხსნა საქართველოს სახალხო არტისტის ფატმან კობალაძის ვარსკვლავი</a:t>
            </a:r>
          </a:p>
          <a:p>
            <a:pPr lvl="1">
              <a:spcAft>
                <a:spcPts val="600"/>
              </a:spcAft>
            </a:pPr>
            <a:endParaRPr lang="ka-GE" b="1" dirty="0" smtClean="0">
              <a:solidFill>
                <a:schemeClr val="tx2"/>
              </a:solidFill>
            </a:endParaRPr>
          </a:p>
          <a:p>
            <a:pPr marL="285750" indent="-285750">
              <a:spcAft>
                <a:spcPts val="600"/>
              </a:spcAft>
              <a:buFont typeface="Wingdings" pitchFamily="2" charset="2"/>
              <a:buChar char="Ø"/>
            </a:pPr>
            <a:r>
              <a:rPr lang="ka-GE" b="1" dirty="0" smtClean="0">
                <a:solidFill>
                  <a:schemeClr val="tx2"/>
                </a:solidFill>
              </a:rPr>
              <a:t>ვაჟთა ვოკალური ანსამბლის ,,ბათუმი” 20 წლის იუბილე</a:t>
            </a:r>
          </a:p>
          <a:p>
            <a:pPr lvl="1">
              <a:spcAft>
                <a:spcPts val="600"/>
              </a:spcAft>
            </a:pPr>
            <a:r>
              <a:rPr lang="ka-GE" dirty="0" smtClean="0">
                <a:solidFill>
                  <a:schemeClr val="tx2"/>
                </a:solidFill>
              </a:rPr>
              <a:t>გაიხსნა </a:t>
            </a:r>
            <a:r>
              <a:rPr lang="ka-GE" dirty="0">
                <a:solidFill>
                  <a:schemeClr val="tx2"/>
                </a:solidFill>
              </a:rPr>
              <a:t>ვოკალური ანსამბლის ,,</a:t>
            </a:r>
            <a:r>
              <a:rPr lang="ka-GE" dirty="0" smtClean="0">
                <a:solidFill>
                  <a:schemeClr val="tx2"/>
                </a:solidFill>
              </a:rPr>
              <a:t>ბათუმი“  ვარსკვლავი</a:t>
            </a:r>
          </a:p>
          <a:p>
            <a:pPr lvl="1">
              <a:spcAft>
                <a:spcPts val="600"/>
              </a:spcAft>
            </a:pPr>
            <a:endParaRPr lang="ka-GE" b="1" dirty="0" smtClean="0">
              <a:solidFill>
                <a:schemeClr val="tx2"/>
              </a:solidFill>
            </a:endParaRPr>
          </a:p>
          <a:p>
            <a:pPr marL="285750" indent="-285750">
              <a:spcAft>
                <a:spcPts val="600"/>
              </a:spcAft>
              <a:buFont typeface="Wingdings" pitchFamily="2" charset="2"/>
              <a:buChar char="Ø"/>
            </a:pPr>
            <a:r>
              <a:rPr lang="ka-GE" b="1" dirty="0">
                <a:solidFill>
                  <a:schemeClr val="tx2"/>
                </a:solidFill>
              </a:rPr>
              <a:t>ბათუმის თოჯინებისა და მოზარდ მაყურებელთა სახელმწიფო თეატრის 75 </a:t>
            </a:r>
            <a:r>
              <a:rPr lang="ka-GE" b="1" dirty="0" smtClean="0">
                <a:solidFill>
                  <a:schemeClr val="tx2"/>
                </a:solidFill>
              </a:rPr>
              <a:t>წლის იუბილე</a:t>
            </a:r>
            <a:endParaRPr lang="ka-GE" b="1" dirty="0">
              <a:solidFill>
                <a:schemeClr val="tx2"/>
              </a:solidFill>
            </a:endParaRPr>
          </a:p>
          <a:p>
            <a:pPr marL="265113" indent="-265113">
              <a:spcAft>
                <a:spcPts val="600"/>
              </a:spcAft>
              <a:buFont typeface="Wingdings" pitchFamily="2" charset="2"/>
              <a:buChar char="ü"/>
            </a:pPr>
            <a:endParaRPr lang="ka-GE" dirty="0" smtClean="0">
              <a:solidFill>
                <a:schemeClr val="tx2"/>
              </a:solidFill>
            </a:endParaRPr>
          </a:p>
          <a:p>
            <a:pPr marL="265113" indent="-265113">
              <a:spcAft>
                <a:spcPts val="600"/>
              </a:spcAft>
            </a:pPr>
            <a:endParaRPr lang="ka-GE" dirty="0">
              <a:solidFill>
                <a:schemeClr val="tx2"/>
              </a:solidFill>
            </a:endParaRPr>
          </a:p>
        </p:txBody>
      </p:sp>
      <p:pic>
        <p:nvPicPr>
          <p:cNvPr id="26628" name="Picture 4" descr="D:\Documents\Рабочий стол\fatma kobaladze.jpg"/>
          <p:cNvPicPr>
            <a:picLocks noChangeAspect="1" noChangeArrowheads="1"/>
          </p:cNvPicPr>
          <p:nvPr/>
        </p:nvPicPr>
        <p:blipFill>
          <a:blip r:embed="rId3"/>
          <a:srcRect/>
          <a:stretch>
            <a:fillRect/>
          </a:stretch>
        </p:blipFill>
        <p:spPr bwMode="auto">
          <a:xfrm>
            <a:off x="644914" y="4123530"/>
            <a:ext cx="3567045" cy="2437818"/>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5122" name="Picture 2" descr="D:\Documents\Desktop\388447_2840350735759_1469030150_2954609_742162539_n.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04048" y="4005064"/>
            <a:ext cx="3408379" cy="2556284"/>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 xmlns:a14="http://schemas.microsoft.com/office/drawing/2010/main">
                <a:solidFill>
                  <a:srgbClr val="FFFFFF"/>
                </a:solidFill>
              </a14:hiddenFill>
            </a:ext>
          </a:extLst>
        </p:spPr>
      </p:pic>
      <p:sp>
        <p:nvSpPr>
          <p:cNvPr id="11" name="Овал 10"/>
          <p:cNvSpPr/>
          <p:nvPr/>
        </p:nvSpPr>
        <p:spPr>
          <a:xfrm>
            <a:off x="761164" y="1555634"/>
            <a:ext cx="216024" cy="21602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chemeClr val="tx1"/>
                </a:solidFill>
              </a:ln>
            </a:endParaRPr>
          </a:p>
        </p:txBody>
      </p:sp>
      <p:sp>
        <p:nvSpPr>
          <p:cNvPr id="12" name="Овал 10"/>
          <p:cNvSpPr/>
          <p:nvPr/>
        </p:nvSpPr>
        <p:spPr>
          <a:xfrm>
            <a:off x="761164" y="2606137"/>
            <a:ext cx="216024" cy="21602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chemeClr val="tx1"/>
                </a:solidFill>
              </a:ln>
            </a:endParaRPr>
          </a:p>
        </p:txBody>
      </p:sp>
    </p:spTree>
    <p:extLst>
      <p:ext uri="{BB962C8B-B14F-4D97-AF65-F5344CB8AC3E}">
        <p14:creationId xmlns="" xmlns:p14="http://schemas.microsoft.com/office/powerpoint/2010/main" val="1436065366"/>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p:txBody>
          <a:bodyPr/>
          <a:lstStyle/>
          <a:p>
            <a:pPr algn="l"/>
            <a:r>
              <a:rPr lang="en-US" sz="2400" b="1" dirty="0" err="1" smtClean="0">
                <a:solidFill>
                  <a:schemeClr val="tx2"/>
                </a:solidFill>
              </a:rPr>
              <a:t>გამოფენები</a:t>
            </a:r>
            <a:r>
              <a:rPr lang="ka-GE" sz="2400" b="1" dirty="0" smtClean="0">
                <a:solidFill>
                  <a:schemeClr val="tx2"/>
                </a:solidFill>
              </a:rPr>
              <a:t> 2011</a:t>
            </a:r>
            <a:endParaRPr lang="ru-RU" sz="2400" b="1" dirty="0" smtClean="0">
              <a:solidFill>
                <a:schemeClr val="tx2"/>
              </a:solidFill>
            </a:endParaRPr>
          </a:p>
        </p:txBody>
      </p:sp>
      <p:cxnSp>
        <p:nvCxnSpPr>
          <p:cNvPr id="4" name="Прямая соединительная линия 3"/>
          <p:cNvCxnSpPr>
            <a:cxnSpLocks noChangeShapeType="1"/>
          </p:cNvCxnSpPr>
          <p:nvPr/>
        </p:nvCxnSpPr>
        <p:spPr bwMode="auto">
          <a:xfrm>
            <a:off x="285750" y="357188"/>
            <a:ext cx="4357688" cy="1587"/>
          </a:xfrm>
          <a:prstGeom prst="line">
            <a:avLst/>
          </a:prstGeom>
          <a:noFill/>
          <a:ln w="38100">
            <a:solidFill>
              <a:srgbClr val="F79646"/>
            </a:solidFill>
            <a:round/>
            <a:headEnd/>
            <a:tailEnd/>
          </a:ln>
          <a:effectLst>
            <a:outerShdw blurRad="63500" dist="23000" dir="5400000" rotWithShape="0">
              <a:srgbClr val="000000">
                <a:alpha val="34999"/>
              </a:srgbClr>
            </a:outerShdw>
          </a:effectLst>
        </p:spPr>
      </p:cxnSp>
      <p:cxnSp>
        <p:nvCxnSpPr>
          <p:cNvPr id="22" name="Прямая соединительная линия 21"/>
          <p:cNvCxnSpPr>
            <a:cxnSpLocks noChangeShapeType="1"/>
          </p:cNvCxnSpPr>
          <p:nvPr/>
        </p:nvCxnSpPr>
        <p:spPr bwMode="auto">
          <a:xfrm rot="5400000">
            <a:off x="-142875" y="785813"/>
            <a:ext cx="857250" cy="0"/>
          </a:xfrm>
          <a:prstGeom prst="line">
            <a:avLst/>
          </a:prstGeom>
          <a:noFill/>
          <a:ln w="38100">
            <a:solidFill>
              <a:srgbClr val="F79646"/>
            </a:solidFill>
            <a:round/>
            <a:headEnd/>
            <a:tailEnd/>
          </a:ln>
          <a:effectLst>
            <a:outerShdw blurRad="63500" dist="23000" dir="5400000" rotWithShape="0">
              <a:srgbClr val="000000">
                <a:alpha val="34999"/>
              </a:srgbClr>
            </a:outerShdw>
          </a:effectLst>
        </p:spPr>
      </p:cxnSp>
      <p:sp>
        <p:nvSpPr>
          <p:cNvPr id="34823" name="Rectangle 7"/>
          <p:cNvSpPr>
            <a:spLocks noChangeArrowheads="1"/>
          </p:cNvSpPr>
          <p:nvPr/>
        </p:nvSpPr>
        <p:spPr bwMode="auto">
          <a:xfrm>
            <a:off x="3657600" y="1214422"/>
            <a:ext cx="4953000" cy="4278094"/>
          </a:xfrm>
          <a:prstGeom prst="rect">
            <a:avLst/>
          </a:prstGeom>
          <a:noFill/>
          <a:ln w="9525">
            <a:noFill/>
            <a:miter lim="800000"/>
            <a:headEnd/>
            <a:tailEnd/>
          </a:ln>
        </p:spPr>
        <p:txBody>
          <a:bodyPr wrap="square">
            <a:spAutoFit/>
          </a:bodyPr>
          <a:lstStyle/>
          <a:p>
            <a:pPr marL="265113" indent="-265113">
              <a:spcBef>
                <a:spcPts val="1200"/>
              </a:spcBef>
              <a:spcAft>
                <a:spcPts val="1200"/>
              </a:spcAft>
              <a:buFont typeface="Wingdings" pitchFamily="2" charset="2"/>
              <a:buChar char="ü"/>
            </a:pPr>
            <a:r>
              <a:rPr lang="en-US" sz="1600" dirty="0">
                <a:solidFill>
                  <a:schemeClr val="tx2"/>
                </a:solidFill>
              </a:rPr>
              <a:t>ხელნაწერთა </a:t>
            </a:r>
            <a:r>
              <a:rPr lang="en-US" sz="1600" dirty="0" err="1">
                <a:solidFill>
                  <a:schemeClr val="tx2"/>
                </a:solidFill>
              </a:rPr>
              <a:t>ეროვნულ</a:t>
            </a:r>
            <a:r>
              <a:rPr lang="en-US" sz="1600" dirty="0">
                <a:solidFill>
                  <a:schemeClr val="tx2"/>
                </a:solidFill>
              </a:rPr>
              <a:t> </a:t>
            </a:r>
            <a:r>
              <a:rPr lang="en-US" sz="1600" dirty="0" err="1">
                <a:solidFill>
                  <a:schemeClr val="tx2"/>
                </a:solidFill>
              </a:rPr>
              <a:t>ცენტრში</a:t>
            </a:r>
            <a:r>
              <a:rPr lang="en-US" sz="1600" dirty="0">
                <a:solidFill>
                  <a:schemeClr val="tx2"/>
                </a:solidFill>
              </a:rPr>
              <a:t> </a:t>
            </a:r>
            <a:r>
              <a:rPr lang="en-US" sz="1600" dirty="0" err="1">
                <a:solidFill>
                  <a:schemeClr val="tx2"/>
                </a:solidFill>
              </a:rPr>
              <a:t>დაცული</a:t>
            </a:r>
            <a:r>
              <a:rPr lang="en-US" sz="1600" dirty="0">
                <a:solidFill>
                  <a:schemeClr val="tx2"/>
                </a:solidFill>
              </a:rPr>
              <a:t> </a:t>
            </a:r>
            <a:r>
              <a:rPr lang="en-US" sz="1600" dirty="0" err="1">
                <a:solidFill>
                  <a:schemeClr val="tx2"/>
                </a:solidFill>
              </a:rPr>
              <a:t>იაკობ</a:t>
            </a:r>
            <a:r>
              <a:rPr lang="en-US" sz="1600" dirty="0">
                <a:solidFill>
                  <a:schemeClr val="tx2"/>
                </a:solidFill>
              </a:rPr>
              <a:t> </a:t>
            </a:r>
            <a:r>
              <a:rPr lang="en-US" sz="1600" dirty="0" err="1">
                <a:solidFill>
                  <a:schemeClr val="tx2"/>
                </a:solidFill>
              </a:rPr>
              <a:t>გოგებაშვილისა</a:t>
            </a:r>
            <a:r>
              <a:rPr lang="en-US" sz="1600" dirty="0">
                <a:solidFill>
                  <a:schemeClr val="tx2"/>
                </a:solidFill>
              </a:rPr>
              <a:t> </a:t>
            </a:r>
            <a:r>
              <a:rPr lang="en-US" sz="1600" dirty="0" err="1">
                <a:solidFill>
                  <a:schemeClr val="tx2"/>
                </a:solidFill>
              </a:rPr>
              <a:t>და</a:t>
            </a:r>
            <a:r>
              <a:rPr lang="en-US" sz="1600" dirty="0">
                <a:solidFill>
                  <a:schemeClr val="tx2"/>
                </a:solidFill>
              </a:rPr>
              <a:t> </a:t>
            </a:r>
            <a:r>
              <a:rPr lang="en-US" sz="1600" dirty="0" err="1">
                <a:solidFill>
                  <a:schemeClr val="tx2"/>
                </a:solidFill>
              </a:rPr>
              <a:t>აკაკი</a:t>
            </a:r>
            <a:r>
              <a:rPr lang="en-US" sz="1600" dirty="0">
                <a:solidFill>
                  <a:schemeClr val="tx2"/>
                </a:solidFill>
              </a:rPr>
              <a:t> </a:t>
            </a:r>
            <a:r>
              <a:rPr lang="en-US" sz="1600" dirty="0" err="1">
                <a:solidFill>
                  <a:schemeClr val="tx2"/>
                </a:solidFill>
              </a:rPr>
              <a:t>წერეთლის</a:t>
            </a:r>
            <a:r>
              <a:rPr lang="en-US" sz="1600" dirty="0">
                <a:solidFill>
                  <a:schemeClr val="tx2"/>
                </a:solidFill>
              </a:rPr>
              <a:t> ხელნაწერთა </a:t>
            </a:r>
            <a:r>
              <a:rPr lang="en-US" sz="1600" dirty="0" err="1">
                <a:solidFill>
                  <a:schemeClr val="tx2"/>
                </a:solidFill>
              </a:rPr>
              <a:t>გამოფენა</a:t>
            </a:r>
            <a:r>
              <a:rPr lang="en-US" sz="1600" dirty="0">
                <a:solidFill>
                  <a:schemeClr val="tx2"/>
                </a:solidFill>
              </a:rPr>
              <a:t>: ,,</a:t>
            </a:r>
            <a:r>
              <a:rPr lang="en-US" sz="1600" dirty="0" err="1">
                <a:solidFill>
                  <a:schemeClr val="tx2"/>
                </a:solidFill>
              </a:rPr>
              <a:t>ჩემი</a:t>
            </a:r>
            <a:r>
              <a:rPr lang="en-US" sz="1600" dirty="0">
                <a:solidFill>
                  <a:schemeClr val="tx2"/>
                </a:solidFill>
              </a:rPr>
              <a:t> </a:t>
            </a:r>
            <a:r>
              <a:rPr lang="en-US" sz="1600" dirty="0" err="1">
                <a:solidFill>
                  <a:schemeClr val="tx2"/>
                </a:solidFill>
              </a:rPr>
              <a:t>დედაენა</a:t>
            </a:r>
            <a:r>
              <a:rPr lang="en-US" sz="1600" dirty="0">
                <a:solidFill>
                  <a:schemeClr val="tx2"/>
                </a:solidFill>
              </a:rPr>
              <a:t>”</a:t>
            </a:r>
            <a:r>
              <a:rPr lang="en-US" sz="1600" dirty="0" smtClean="0">
                <a:solidFill>
                  <a:schemeClr val="tx2"/>
                </a:solidFill>
              </a:rPr>
              <a:t>.</a:t>
            </a:r>
          </a:p>
          <a:p>
            <a:pPr marL="265113" indent="-265113">
              <a:spcBef>
                <a:spcPts val="1200"/>
              </a:spcBef>
              <a:spcAft>
                <a:spcPts val="1200"/>
              </a:spcAft>
              <a:buFont typeface="Wingdings" pitchFamily="2" charset="2"/>
              <a:buChar char="ü"/>
            </a:pPr>
            <a:r>
              <a:rPr lang="en-US" sz="1600" dirty="0" err="1" smtClean="0">
                <a:solidFill>
                  <a:schemeClr val="tx2"/>
                </a:solidFill>
              </a:rPr>
              <a:t>ბათუმელი</a:t>
            </a:r>
            <a:r>
              <a:rPr lang="en-US" sz="1600" dirty="0" smtClean="0">
                <a:solidFill>
                  <a:schemeClr val="tx2"/>
                </a:solidFill>
              </a:rPr>
              <a:t> </a:t>
            </a:r>
            <a:r>
              <a:rPr lang="en-US" sz="1600" dirty="0" err="1">
                <a:solidFill>
                  <a:schemeClr val="tx2"/>
                </a:solidFill>
              </a:rPr>
              <a:t>მოქანდაკისა</a:t>
            </a:r>
            <a:r>
              <a:rPr lang="en-US" sz="1600" dirty="0">
                <a:solidFill>
                  <a:schemeClr val="tx2"/>
                </a:solidFill>
              </a:rPr>
              <a:t> </a:t>
            </a:r>
            <a:r>
              <a:rPr lang="en-US" sz="1600" dirty="0" err="1">
                <a:solidFill>
                  <a:schemeClr val="tx2"/>
                </a:solidFill>
              </a:rPr>
              <a:t>და</a:t>
            </a:r>
            <a:r>
              <a:rPr lang="en-US" sz="1600" dirty="0">
                <a:solidFill>
                  <a:schemeClr val="tx2"/>
                </a:solidFill>
              </a:rPr>
              <a:t> </a:t>
            </a:r>
            <a:r>
              <a:rPr lang="en-US" sz="1600" dirty="0" err="1">
                <a:solidFill>
                  <a:schemeClr val="tx2"/>
                </a:solidFill>
              </a:rPr>
              <a:t>გრაფიკოსის</a:t>
            </a:r>
            <a:r>
              <a:rPr lang="en-US" sz="1600" dirty="0">
                <a:solidFill>
                  <a:schemeClr val="tx2"/>
                </a:solidFill>
              </a:rPr>
              <a:t> </a:t>
            </a:r>
            <a:r>
              <a:rPr lang="en-US" sz="1600" dirty="0" err="1">
                <a:solidFill>
                  <a:schemeClr val="tx2"/>
                </a:solidFill>
              </a:rPr>
              <a:t>ოთარ</a:t>
            </a:r>
            <a:r>
              <a:rPr lang="en-US" sz="1600" dirty="0">
                <a:solidFill>
                  <a:schemeClr val="tx2"/>
                </a:solidFill>
              </a:rPr>
              <a:t> </a:t>
            </a:r>
            <a:r>
              <a:rPr lang="en-US" sz="1600" dirty="0" err="1" smtClean="0">
                <a:solidFill>
                  <a:schemeClr val="tx2"/>
                </a:solidFill>
              </a:rPr>
              <a:t>დარჩიას</a:t>
            </a:r>
            <a:r>
              <a:rPr lang="en-US" sz="1600" dirty="0" smtClean="0">
                <a:solidFill>
                  <a:schemeClr val="tx2"/>
                </a:solidFill>
              </a:rPr>
              <a:t> </a:t>
            </a:r>
            <a:r>
              <a:rPr lang="en-US" sz="1600" dirty="0" err="1">
                <a:solidFill>
                  <a:schemeClr val="tx2"/>
                </a:solidFill>
              </a:rPr>
              <a:t>გამოფენა</a:t>
            </a:r>
            <a:endParaRPr lang="en-US" sz="1600" dirty="0">
              <a:solidFill>
                <a:schemeClr val="tx2"/>
              </a:solidFill>
            </a:endParaRPr>
          </a:p>
          <a:p>
            <a:pPr marL="265113" indent="-265113">
              <a:spcBef>
                <a:spcPts val="1200"/>
              </a:spcBef>
              <a:spcAft>
                <a:spcPts val="1200"/>
              </a:spcAft>
              <a:buFont typeface="Wingdings" pitchFamily="2" charset="2"/>
              <a:buChar char="ü"/>
            </a:pPr>
            <a:r>
              <a:rPr lang="en-US" sz="1600" dirty="0" err="1">
                <a:solidFill>
                  <a:schemeClr val="tx2"/>
                </a:solidFill>
              </a:rPr>
              <a:t>აჭარის</a:t>
            </a:r>
            <a:r>
              <a:rPr lang="en-US" sz="1600" dirty="0">
                <a:solidFill>
                  <a:schemeClr val="tx2"/>
                </a:solidFill>
              </a:rPr>
              <a:t> </a:t>
            </a:r>
            <a:r>
              <a:rPr lang="en-US" sz="1600" dirty="0" err="1">
                <a:solidFill>
                  <a:schemeClr val="tx2"/>
                </a:solidFill>
              </a:rPr>
              <a:t>რეგიონთან</a:t>
            </a:r>
            <a:r>
              <a:rPr lang="en-US" sz="1600" dirty="0">
                <a:solidFill>
                  <a:schemeClr val="tx2"/>
                </a:solidFill>
              </a:rPr>
              <a:t> </a:t>
            </a:r>
            <a:r>
              <a:rPr lang="en-US" sz="1600" dirty="0" err="1">
                <a:solidFill>
                  <a:schemeClr val="tx2"/>
                </a:solidFill>
              </a:rPr>
              <a:t>დაკავშირებული</a:t>
            </a:r>
            <a:r>
              <a:rPr lang="en-US" sz="1600" dirty="0">
                <a:solidFill>
                  <a:schemeClr val="tx2"/>
                </a:solidFill>
              </a:rPr>
              <a:t> </a:t>
            </a:r>
            <a:r>
              <a:rPr lang="en-US" sz="1600" dirty="0" err="1">
                <a:solidFill>
                  <a:schemeClr val="tx2"/>
                </a:solidFill>
              </a:rPr>
              <a:t>ღია</a:t>
            </a:r>
            <a:r>
              <a:rPr lang="en-US" sz="1600" dirty="0">
                <a:solidFill>
                  <a:schemeClr val="tx2"/>
                </a:solidFill>
              </a:rPr>
              <a:t> </a:t>
            </a:r>
            <a:r>
              <a:rPr lang="en-US" sz="1600" dirty="0" err="1">
                <a:solidFill>
                  <a:schemeClr val="tx2"/>
                </a:solidFill>
              </a:rPr>
              <a:t>ბარათების</a:t>
            </a:r>
            <a:r>
              <a:rPr lang="en-US" sz="1600" dirty="0">
                <a:solidFill>
                  <a:schemeClr val="tx2"/>
                </a:solidFill>
              </a:rPr>
              <a:t> </a:t>
            </a:r>
            <a:r>
              <a:rPr lang="en-US" sz="1600" dirty="0" err="1">
                <a:solidFill>
                  <a:schemeClr val="tx2"/>
                </a:solidFill>
              </a:rPr>
              <a:t>კოლექციის</a:t>
            </a:r>
            <a:r>
              <a:rPr lang="en-US" sz="1600" dirty="0">
                <a:solidFill>
                  <a:schemeClr val="tx2"/>
                </a:solidFill>
              </a:rPr>
              <a:t> </a:t>
            </a:r>
            <a:r>
              <a:rPr lang="en-US" sz="1600" dirty="0" err="1">
                <a:solidFill>
                  <a:schemeClr val="tx2"/>
                </a:solidFill>
              </a:rPr>
              <a:t>გამოფენა</a:t>
            </a:r>
            <a:endParaRPr lang="en-US" sz="1600" dirty="0">
              <a:solidFill>
                <a:schemeClr val="tx2"/>
              </a:solidFill>
            </a:endParaRPr>
          </a:p>
          <a:p>
            <a:pPr marL="265113" indent="-265113">
              <a:spcBef>
                <a:spcPts val="1200"/>
              </a:spcBef>
              <a:spcAft>
                <a:spcPts val="1200"/>
              </a:spcAft>
              <a:buFont typeface="Wingdings" pitchFamily="2" charset="2"/>
              <a:buChar char="ü"/>
            </a:pPr>
            <a:r>
              <a:rPr lang="en-US" sz="1600" dirty="0" err="1">
                <a:solidFill>
                  <a:schemeClr val="tx2"/>
                </a:solidFill>
              </a:rPr>
              <a:t>მხატვარ</a:t>
            </a:r>
            <a:r>
              <a:rPr lang="en-US" sz="1600" dirty="0">
                <a:solidFill>
                  <a:schemeClr val="tx2"/>
                </a:solidFill>
              </a:rPr>
              <a:t> </a:t>
            </a:r>
            <a:r>
              <a:rPr lang="en-US" sz="1600" dirty="0" err="1">
                <a:solidFill>
                  <a:schemeClr val="tx2"/>
                </a:solidFill>
              </a:rPr>
              <a:t>ზურაბ</a:t>
            </a:r>
            <a:r>
              <a:rPr lang="en-US" sz="1600" dirty="0">
                <a:solidFill>
                  <a:schemeClr val="tx2"/>
                </a:solidFill>
              </a:rPr>
              <a:t> </a:t>
            </a:r>
            <a:r>
              <a:rPr lang="en-US" sz="1600" dirty="0" err="1">
                <a:solidFill>
                  <a:schemeClr val="tx2"/>
                </a:solidFill>
              </a:rPr>
              <a:t>ხაბაძის</a:t>
            </a:r>
            <a:r>
              <a:rPr lang="en-US" sz="1600" dirty="0">
                <a:solidFill>
                  <a:schemeClr val="tx2"/>
                </a:solidFill>
              </a:rPr>
              <a:t> </a:t>
            </a:r>
            <a:r>
              <a:rPr lang="en-US" sz="1600" dirty="0" err="1">
                <a:solidFill>
                  <a:schemeClr val="tx2"/>
                </a:solidFill>
              </a:rPr>
              <a:t>პერსონალური</a:t>
            </a:r>
            <a:r>
              <a:rPr lang="en-US" sz="1600" dirty="0">
                <a:solidFill>
                  <a:schemeClr val="tx2"/>
                </a:solidFill>
              </a:rPr>
              <a:t> </a:t>
            </a:r>
            <a:r>
              <a:rPr lang="en-US" sz="1600" dirty="0" err="1" smtClean="0">
                <a:solidFill>
                  <a:schemeClr val="tx2"/>
                </a:solidFill>
              </a:rPr>
              <a:t>გამოფენა</a:t>
            </a:r>
            <a:endParaRPr lang="ka-GE" sz="1600" dirty="0" smtClean="0">
              <a:solidFill>
                <a:schemeClr val="tx2"/>
              </a:solidFill>
            </a:endParaRPr>
          </a:p>
          <a:p>
            <a:pPr marL="265113" indent="-265113">
              <a:spcBef>
                <a:spcPts val="1200"/>
              </a:spcBef>
              <a:spcAft>
                <a:spcPts val="1200"/>
              </a:spcAft>
              <a:buFont typeface="Wingdings" pitchFamily="2" charset="2"/>
              <a:buChar char="ü"/>
            </a:pPr>
            <a:r>
              <a:rPr lang="ka-GE" sz="1600" dirty="0" smtClean="0">
                <a:solidFill>
                  <a:schemeClr val="tx2"/>
                </a:solidFill>
              </a:rPr>
              <a:t>თურქი მხატვრისა და კარიკატურისტის აშკურ არანჯიუღლისა და ფოტო-ხელოვან აიფერ ონზეს ნამუშევრების გამოფენა</a:t>
            </a:r>
          </a:p>
        </p:txBody>
      </p:sp>
      <p:pic>
        <p:nvPicPr>
          <p:cNvPr id="17" name="Picture 3" descr="E:\2011 წლის მასალები\deadena\IMG_1962.JPG"/>
          <p:cNvPicPr>
            <a:picLocks noChangeAspect="1" noChangeArrowheads="1"/>
          </p:cNvPicPr>
          <p:nvPr/>
        </p:nvPicPr>
        <p:blipFill>
          <a:blip r:embed="rId3" cstate="print"/>
          <a:srcRect/>
          <a:stretch>
            <a:fillRect/>
          </a:stretch>
        </p:blipFill>
        <p:spPr bwMode="auto">
          <a:xfrm>
            <a:off x="285720" y="1214422"/>
            <a:ext cx="3136895" cy="17526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8" name="Picture 4" descr="E:\2011 წლის მასალები\angarishi\зевит-3.JPG"/>
          <p:cNvPicPr>
            <a:picLocks noChangeAspect="1" noChangeArrowheads="1"/>
          </p:cNvPicPr>
          <p:nvPr/>
        </p:nvPicPr>
        <p:blipFill>
          <a:blip r:embed="rId4" cstate="print"/>
          <a:srcRect/>
          <a:stretch>
            <a:fillRect/>
          </a:stretch>
        </p:blipFill>
        <p:spPr bwMode="auto">
          <a:xfrm>
            <a:off x="304799" y="4800600"/>
            <a:ext cx="3136895" cy="152399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146" name="Picture 2" descr="D:\Documents\Рабочий стол\madonaa\surat2.jpg"/>
          <p:cNvPicPr>
            <a:picLocks noChangeAspect="1" noChangeArrowheads="1"/>
          </p:cNvPicPr>
          <p:nvPr/>
        </p:nvPicPr>
        <p:blipFill>
          <a:blip r:embed="rId5" cstate="print"/>
          <a:srcRect/>
          <a:stretch>
            <a:fillRect/>
          </a:stretch>
        </p:blipFill>
        <p:spPr bwMode="auto">
          <a:xfrm>
            <a:off x="285720" y="3000372"/>
            <a:ext cx="3143272" cy="175537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cxnSp>
        <p:nvCxnSpPr>
          <p:cNvPr id="11" name="Прямая соединительная линия 9"/>
          <p:cNvCxnSpPr/>
          <p:nvPr/>
        </p:nvCxnSpPr>
        <p:spPr>
          <a:xfrm flipV="1">
            <a:off x="5868144" y="6597352"/>
            <a:ext cx="3071813"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2" name="Прямая соединительная линия 10"/>
          <p:cNvCxnSpPr/>
          <p:nvPr/>
        </p:nvCxnSpPr>
        <p:spPr>
          <a:xfrm rot="5400000">
            <a:off x="8678738" y="6307038"/>
            <a:ext cx="571500" cy="0"/>
          </a:xfrm>
          <a:prstGeom prst="line">
            <a:avLst/>
          </a:prstGeo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 xmlns:p14="http://schemas.microsoft.com/office/powerpoint/2010/main" val="2160394304"/>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778098"/>
          </a:xfrm>
        </p:spPr>
        <p:txBody>
          <a:bodyPr>
            <a:normAutofit fontScale="90000"/>
          </a:bodyPr>
          <a:lstStyle/>
          <a:p>
            <a:pPr algn="l" eaLnBrk="1" hangingPunct="1"/>
            <a:r>
              <a:rPr lang="en-US" sz="2000" b="1" dirty="0">
                <a:solidFill>
                  <a:schemeClr val="tx2"/>
                </a:solidFill>
                <a:latin typeface="Calibri" charset="0"/>
              </a:rPr>
              <a:t/>
            </a:r>
            <a:br>
              <a:rPr lang="en-US" sz="2000" b="1" dirty="0">
                <a:solidFill>
                  <a:schemeClr val="tx2"/>
                </a:solidFill>
                <a:latin typeface="Calibri" charset="0"/>
              </a:rPr>
            </a:br>
            <a:r>
              <a:rPr lang="ru-RU" sz="2400" b="1" dirty="0">
                <a:solidFill>
                  <a:schemeClr val="tx2"/>
                </a:solidFill>
                <a:latin typeface="Calibri" charset="0"/>
              </a:rPr>
              <a:t>მოქანდაკეთა </a:t>
            </a:r>
            <a:r>
              <a:rPr lang="ka-GE" sz="2400" b="1" dirty="0" smtClean="0">
                <a:solidFill>
                  <a:schemeClr val="tx2"/>
                </a:solidFill>
                <a:latin typeface="Calibri" charset="0"/>
              </a:rPr>
              <a:t> </a:t>
            </a:r>
            <a:r>
              <a:rPr lang="en-US" sz="2400" b="1" dirty="0" smtClean="0">
                <a:solidFill>
                  <a:schemeClr val="tx2"/>
                </a:solidFill>
                <a:latin typeface="Calibri" charset="0"/>
              </a:rPr>
              <a:t>I </a:t>
            </a:r>
            <a:r>
              <a:rPr lang="ru-RU" sz="2400" b="1" dirty="0" smtClean="0">
                <a:solidFill>
                  <a:schemeClr val="tx2"/>
                </a:solidFill>
                <a:latin typeface="Calibri" charset="0"/>
              </a:rPr>
              <a:t>საერთაშორისო </a:t>
            </a:r>
            <a:r>
              <a:rPr lang="ka-GE" sz="2400" b="1" dirty="0" smtClean="0">
                <a:solidFill>
                  <a:schemeClr val="tx2"/>
                </a:solidFill>
                <a:latin typeface="Calibri" charset="0"/>
              </a:rPr>
              <a:t> </a:t>
            </a:r>
            <a:r>
              <a:rPr lang="ru-RU" sz="2400" b="1" dirty="0" smtClean="0">
                <a:solidFill>
                  <a:schemeClr val="tx2"/>
                </a:solidFill>
                <a:latin typeface="Calibri" charset="0"/>
              </a:rPr>
              <a:t>გამოფენა</a:t>
            </a:r>
            <a:r>
              <a:rPr lang="ka-GE" sz="2400" b="1" dirty="0" smtClean="0">
                <a:solidFill>
                  <a:schemeClr val="tx2"/>
                </a:solidFill>
                <a:latin typeface="Calibri" charset="0"/>
              </a:rPr>
              <a:t> </a:t>
            </a:r>
            <a:r>
              <a:rPr lang="ru-RU" sz="2400" b="1" dirty="0">
                <a:solidFill>
                  <a:schemeClr val="tx2"/>
                </a:solidFill>
                <a:latin typeface="Calibri" charset="0"/>
              </a:rPr>
              <a:t>"პლენერი" </a:t>
            </a:r>
            <a:r>
              <a:rPr lang="ka-GE" sz="2400" b="1" dirty="0" smtClean="0">
                <a:solidFill>
                  <a:schemeClr val="tx2"/>
                </a:solidFill>
                <a:latin typeface="Calibri" charset="0"/>
              </a:rPr>
              <a:t> - 2011</a:t>
            </a:r>
            <a:r>
              <a:rPr lang="ru-RU" sz="2400" b="1" dirty="0">
                <a:solidFill>
                  <a:schemeClr val="tx2"/>
                </a:solidFill>
                <a:latin typeface="Calibri" charset="0"/>
              </a:rPr>
              <a:t/>
            </a:r>
            <a:br>
              <a:rPr lang="ru-RU" sz="2400" b="1" dirty="0">
                <a:solidFill>
                  <a:schemeClr val="tx2"/>
                </a:solidFill>
                <a:latin typeface="Calibri" charset="0"/>
              </a:rPr>
            </a:br>
            <a:endParaRPr lang="ru-RU" sz="2400" b="1" dirty="0">
              <a:solidFill>
                <a:schemeClr val="tx2"/>
              </a:solidFill>
              <a:latin typeface="Calibri" charset="0"/>
            </a:endParaRPr>
          </a:p>
        </p:txBody>
      </p:sp>
      <p:sp>
        <p:nvSpPr>
          <p:cNvPr id="34819" name="Rectangle 3"/>
          <p:cNvSpPr>
            <a:spLocks noGrp="1" noChangeArrowheads="1"/>
          </p:cNvSpPr>
          <p:nvPr>
            <p:ph type="body" idx="1"/>
          </p:nvPr>
        </p:nvSpPr>
        <p:spPr>
          <a:xfrm>
            <a:off x="658912" y="1052736"/>
            <a:ext cx="7675563" cy="3214687"/>
          </a:xfrm>
        </p:spPr>
        <p:txBody>
          <a:bodyPr>
            <a:normAutofit fontScale="92500" lnSpcReduction="20000"/>
          </a:bodyPr>
          <a:lstStyle/>
          <a:p>
            <a:pPr indent="0" eaLnBrk="1" hangingPunct="1">
              <a:lnSpc>
                <a:spcPct val="110000"/>
              </a:lnSpc>
              <a:buFont typeface="Arial" charset="0"/>
              <a:buNone/>
            </a:pPr>
            <a:r>
              <a:rPr lang="ru-RU" sz="1800" dirty="0" smtClean="0">
                <a:solidFill>
                  <a:schemeClr val="tx2"/>
                </a:solidFill>
                <a:latin typeface="Calibri" charset="0"/>
              </a:rPr>
              <a:t>პლენერი </a:t>
            </a:r>
            <a:r>
              <a:rPr lang="ka-GE" sz="1800" dirty="0" smtClean="0">
                <a:solidFill>
                  <a:schemeClr val="tx2"/>
                </a:solidFill>
                <a:latin typeface="Calibri" charset="0"/>
              </a:rPr>
              <a:t>გაიმართა </a:t>
            </a:r>
            <a:r>
              <a:rPr lang="ru-RU" sz="1800" dirty="0" smtClean="0">
                <a:solidFill>
                  <a:schemeClr val="tx2"/>
                </a:solidFill>
                <a:latin typeface="Calibri" charset="0"/>
              </a:rPr>
              <a:t>ბათუმის </a:t>
            </a:r>
            <a:r>
              <a:rPr lang="ru-RU" sz="1800" dirty="0">
                <a:solidFill>
                  <a:schemeClr val="tx2"/>
                </a:solidFill>
                <a:latin typeface="Calibri" charset="0"/>
              </a:rPr>
              <a:t>ახალი ბულვარის </a:t>
            </a:r>
            <a:r>
              <a:rPr lang="ru-RU" sz="1800" dirty="0" smtClean="0">
                <a:solidFill>
                  <a:schemeClr val="tx2"/>
                </a:solidFill>
                <a:latin typeface="Calibri" charset="0"/>
              </a:rPr>
              <a:t>მიმდებარე</a:t>
            </a:r>
            <a:r>
              <a:rPr lang="ka-GE" sz="1800" dirty="0" smtClean="0">
                <a:solidFill>
                  <a:schemeClr val="tx2"/>
                </a:solidFill>
                <a:latin typeface="Calibri" charset="0"/>
              </a:rPr>
              <a:t> </a:t>
            </a:r>
            <a:r>
              <a:rPr lang="ru-RU" sz="1800" dirty="0" smtClean="0">
                <a:solidFill>
                  <a:schemeClr val="tx2"/>
                </a:solidFill>
                <a:latin typeface="Calibri" charset="0"/>
              </a:rPr>
              <a:t>ტერიტორია</a:t>
            </a:r>
            <a:r>
              <a:rPr lang="ka-GE" sz="1800" dirty="0" smtClean="0">
                <a:solidFill>
                  <a:schemeClr val="tx2"/>
                </a:solidFill>
                <a:latin typeface="Calibri" charset="0"/>
              </a:rPr>
              <a:t>ზე</a:t>
            </a:r>
            <a:r>
              <a:rPr lang="ru-RU" sz="1800" dirty="0" smtClean="0">
                <a:solidFill>
                  <a:schemeClr val="tx2"/>
                </a:solidFill>
                <a:latin typeface="Calibri" charset="0"/>
              </a:rPr>
              <a:t> </a:t>
            </a:r>
            <a:r>
              <a:rPr lang="ka-GE" sz="1800" dirty="0" smtClean="0">
                <a:solidFill>
                  <a:schemeClr val="tx2"/>
                </a:solidFill>
                <a:latin typeface="Calibri" charset="0"/>
              </a:rPr>
              <a:t>ქართველი და უცხოელი მოქანდაკეების მონაწილეობით</a:t>
            </a:r>
          </a:p>
          <a:p>
            <a:pPr indent="0">
              <a:lnSpc>
                <a:spcPct val="110000"/>
              </a:lnSpc>
              <a:buNone/>
            </a:pPr>
            <a:r>
              <a:rPr lang="ka-GE" sz="1800" dirty="0" smtClean="0">
                <a:solidFill>
                  <a:schemeClr val="tx2"/>
                </a:solidFill>
                <a:latin typeface="Calibri" charset="0"/>
              </a:rPr>
              <a:t>შეიქმნა ექვსი მარმარილოს ქანდაკება</a:t>
            </a:r>
          </a:p>
          <a:p>
            <a:pPr indent="0">
              <a:lnSpc>
                <a:spcPct val="110000"/>
              </a:lnSpc>
              <a:buNone/>
            </a:pPr>
            <a:endParaRPr lang="ka-GE" sz="1800" dirty="0" smtClean="0">
              <a:solidFill>
                <a:schemeClr val="tx2"/>
              </a:solidFill>
              <a:latin typeface="Calibri" charset="0"/>
            </a:endParaRPr>
          </a:p>
          <a:p>
            <a:pPr lvl="1">
              <a:lnSpc>
                <a:spcPct val="80000"/>
              </a:lnSpc>
              <a:buFont typeface="Wingdings" pitchFamily="2" charset="2"/>
              <a:buChar char="Ø"/>
            </a:pPr>
            <a:r>
              <a:rPr lang="ka-GE" sz="1900" dirty="0" smtClean="0">
                <a:solidFill>
                  <a:schemeClr val="tx2"/>
                </a:solidFill>
              </a:rPr>
              <a:t>მიგელ ისლა </a:t>
            </a:r>
            <a:r>
              <a:rPr lang="en-US" sz="1900" dirty="0" smtClean="0">
                <a:solidFill>
                  <a:schemeClr val="tx2"/>
                </a:solidFill>
              </a:rPr>
              <a:t>- </a:t>
            </a:r>
            <a:r>
              <a:rPr lang="ka-GE" sz="1900" dirty="0" smtClean="0">
                <a:solidFill>
                  <a:schemeClr val="tx2"/>
                </a:solidFill>
              </a:rPr>
              <a:t>ესპანეთი</a:t>
            </a:r>
          </a:p>
          <a:p>
            <a:pPr lvl="1">
              <a:lnSpc>
                <a:spcPct val="80000"/>
              </a:lnSpc>
              <a:buFont typeface="Wingdings" pitchFamily="2" charset="2"/>
              <a:buChar char="Ø"/>
            </a:pPr>
            <a:r>
              <a:rPr lang="ka-GE" sz="1900" dirty="0" smtClean="0">
                <a:solidFill>
                  <a:schemeClr val="tx2"/>
                </a:solidFill>
              </a:rPr>
              <a:t>როლანდ მაიერი - გერმანია</a:t>
            </a:r>
          </a:p>
          <a:p>
            <a:pPr lvl="1">
              <a:lnSpc>
                <a:spcPct val="80000"/>
              </a:lnSpc>
              <a:buFont typeface="Wingdings" pitchFamily="2" charset="2"/>
              <a:buChar char="Ø"/>
            </a:pPr>
            <a:r>
              <a:rPr lang="ka-GE" sz="1900" dirty="0" smtClean="0">
                <a:solidFill>
                  <a:schemeClr val="tx2"/>
                </a:solidFill>
              </a:rPr>
              <a:t>ალესიო რანალდი -  იტალია</a:t>
            </a:r>
          </a:p>
          <a:p>
            <a:pPr lvl="1">
              <a:lnSpc>
                <a:spcPct val="80000"/>
              </a:lnSpc>
              <a:buFont typeface="Wingdings" pitchFamily="2" charset="2"/>
              <a:buChar char="Ø"/>
            </a:pPr>
            <a:r>
              <a:rPr lang="ka-GE" sz="1900" dirty="0" smtClean="0">
                <a:solidFill>
                  <a:schemeClr val="tx2"/>
                </a:solidFill>
              </a:rPr>
              <a:t>ჯუმბერ ჯიქია</a:t>
            </a:r>
            <a:r>
              <a:rPr lang="ka-GE" sz="1900" dirty="0">
                <a:solidFill>
                  <a:schemeClr val="tx2"/>
                </a:solidFill>
              </a:rPr>
              <a:t> </a:t>
            </a:r>
            <a:r>
              <a:rPr lang="ka-GE" sz="1900" dirty="0" smtClean="0">
                <a:solidFill>
                  <a:schemeClr val="tx2"/>
                </a:solidFill>
              </a:rPr>
              <a:t>- საქართველო</a:t>
            </a:r>
          </a:p>
          <a:p>
            <a:pPr lvl="1">
              <a:lnSpc>
                <a:spcPct val="80000"/>
              </a:lnSpc>
              <a:buFont typeface="Wingdings" pitchFamily="2" charset="2"/>
              <a:buChar char="Ø"/>
            </a:pPr>
            <a:r>
              <a:rPr lang="ka-GE" sz="1900" dirty="0" smtClean="0">
                <a:solidFill>
                  <a:schemeClr val="tx2"/>
                </a:solidFill>
              </a:rPr>
              <a:t> ვალერი ჯიქია - საქართველო</a:t>
            </a:r>
          </a:p>
          <a:p>
            <a:pPr lvl="1">
              <a:lnSpc>
                <a:spcPct val="80000"/>
              </a:lnSpc>
              <a:buFont typeface="Wingdings" pitchFamily="2" charset="2"/>
              <a:buChar char="Ø"/>
            </a:pPr>
            <a:r>
              <a:rPr lang="ka-GE" sz="1900" dirty="0" smtClean="0">
                <a:solidFill>
                  <a:schemeClr val="tx2"/>
                </a:solidFill>
              </a:rPr>
              <a:t>ჯონი გოგაბერიშვილი- საქართველო</a:t>
            </a:r>
            <a:endParaRPr lang="ka-GE" sz="1800" dirty="0">
              <a:solidFill>
                <a:schemeClr val="tx2"/>
              </a:solidFill>
              <a:latin typeface="Calibri" charset="0"/>
            </a:endParaRPr>
          </a:p>
          <a:p>
            <a:pPr eaLnBrk="1" hangingPunct="1">
              <a:lnSpc>
                <a:spcPct val="80000"/>
              </a:lnSpc>
              <a:buFont typeface="Wingdings" charset="0"/>
              <a:buNone/>
            </a:pPr>
            <a:r>
              <a:rPr lang="ka-GE" sz="1800" dirty="0" smtClean="0">
                <a:solidFill>
                  <a:schemeClr val="tx2"/>
                </a:solidFill>
                <a:latin typeface="Calibri" charset="0"/>
              </a:rPr>
              <a:t>         </a:t>
            </a:r>
            <a:endParaRPr lang="ru-RU" sz="1800" dirty="0" smtClean="0">
              <a:solidFill>
                <a:schemeClr val="tx2"/>
              </a:solidFill>
              <a:latin typeface="Calibri" charset="0"/>
            </a:endParaRPr>
          </a:p>
          <a:p>
            <a:pPr lvl="2">
              <a:lnSpc>
                <a:spcPct val="80000"/>
              </a:lnSpc>
              <a:buFont typeface="Wingdings" pitchFamily="2" charset="2"/>
              <a:buChar char="Ø"/>
            </a:pPr>
            <a:r>
              <a:rPr lang="ka-GE" sz="1700" b="1" dirty="0" smtClean="0">
                <a:solidFill>
                  <a:schemeClr val="tx2"/>
                </a:solidFill>
                <a:latin typeface="Calibri" charset="0"/>
              </a:rPr>
              <a:t>პროექტის ბიუჯეტი </a:t>
            </a:r>
            <a:r>
              <a:rPr lang="ru-RU" sz="1700" b="1" dirty="0" smtClean="0">
                <a:solidFill>
                  <a:schemeClr val="tx2"/>
                </a:solidFill>
                <a:latin typeface="Calibri" charset="0"/>
              </a:rPr>
              <a:t>-</a:t>
            </a:r>
            <a:r>
              <a:rPr lang="ka-GE" sz="1700" b="1" dirty="0" smtClean="0">
                <a:solidFill>
                  <a:schemeClr val="tx2"/>
                </a:solidFill>
                <a:latin typeface="Calibri" charset="0"/>
              </a:rPr>
              <a:t> 300 000 </a:t>
            </a:r>
            <a:r>
              <a:rPr lang="ru-RU" sz="1700" b="1" dirty="0" smtClean="0">
                <a:solidFill>
                  <a:schemeClr val="tx2"/>
                </a:solidFill>
                <a:latin typeface="Calibri" charset="0"/>
              </a:rPr>
              <a:t>ლარი</a:t>
            </a:r>
            <a:endParaRPr lang="ka-GE" sz="1700" b="1" dirty="0" smtClean="0">
              <a:solidFill>
                <a:schemeClr val="tx2"/>
              </a:solidFill>
              <a:latin typeface="Calibri" charset="0"/>
            </a:endParaRPr>
          </a:p>
          <a:p>
            <a:pPr lvl="2">
              <a:lnSpc>
                <a:spcPct val="80000"/>
              </a:lnSpc>
              <a:buFont typeface="Wingdings" pitchFamily="2" charset="2"/>
              <a:buChar char="Ø"/>
            </a:pPr>
            <a:r>
              <a:rPr lang="ka-GE" sz="1700" b="1" dirty="0" smtClean="0">
                <a:solidFill>
                  <a:schemeClr val="tx2"/>
                </a:solidFill>
                <a:latin typeface="Calibri" charset="0"/>
              </a:rPr>
              <a:t>გაიხარჯა</a:t>
            </a:r>
            <a:r>
              <a:rPr lang="ka-GE" sz="1700" b="1" dirty="0">
                <a:solidFill>
                  <a:schemeClr val="tx2"/>
                </a:solidFill>
                <a:latin typeface="Calibri" charset="0"/>
              </a:rPr>
              <a:t> </a:t>
            </a:r>
            <a:r>
              <a:rPr lang="ka-GE" sz="1700" b="1" dirty="0" smtClean="0">
                <a:solidFill>
                  <a:schemeClr val="tx2"/>
                </a:solidFill>
                <a:latin typeface="Calibri" charset="0"/>
              </a:rPr>
              <a:t>- 293 980 ლარი</a:t>
            </a:r>
          </a:p>
          <a:p>
            <a:pPr marL="0" indent="0" eaLnBrk="1" hangingPunct="1">
              <a:lnSpc>
                <a:spcPct val="80000"/>
              </a:lnSpc>
              <a:buNone/>
            </a:pPr>
            <a:endParaRPr lang="ru-RU" sz="1500" b="1" dirty="0">
              <a:solidFill>
                <a:schemeClr val="tx2"/>
              </a:solidFill>
              <a:latin typeface="Calibri" charset="0"/>
            </a:endParaRPr>
          </a:p>
        </p:txBody>
      </p:sp>
      <p:pic>
        <p:nvPicPr>
          <p:cNvPr id="34820" name="Picture 5" descr="Изображение 09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0063" y="4429125"/>
            <a:ext cx="2952750" cy="196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1" name="Picture 4" descr="8788 112"/>
          <p:cNvPicPr>
            <a:picLocks noChangeAspect="1" noChangeArrowheads="1"/>
          </p:cNvPicPr>
          <p:nvPr/>
        </p:nvPicPr>
        <p:blipFill>
          <a:blip r:embed="rId4">
            <a:extLst>
              <a:ext uri="{28A0092B-C50C-407E-A947-70E740481C1C}">
                <a14:useLocalDpi xmlns="" xmlns:a14="http://schemas.microsoft.com/office/drawing/2010/main" val="0"/>
              </a:ext>
            </a:extLst>
          </a:blip>
          <a:srcRect l="31941" r="23405"/>
          <a:stretch>
            <a:fillRect/>
          </a:stretch>
        </p:blipFill>
        <p:spPr bwMode="auto">
          <a:xfrm>
            <a:off x="7072313" y="4143375"/>
            <a:ext cx="1511300" cy="225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2" name="Picture 6" descr="8788 104"/>
          <p:cNvPicPr>
            <a:picLocks noChangeAspect="1" noChangeArrowheads="1"/>
          </p:cNvPicPr>
          <p:nvPr/>
        </p:nvPicPr>
        <p:blipFill>
          <a:blip r:embed="rId5" cstate="print">
            <a:extLst>
              <a:ext uri="{28A0092B-C50C-407E-A947-70E740481C1C}">
                <a14:useLocalDpi xmlns="" xmlns:a14="http://schemas.microsoft.com/office/drawing/2010/main" val="0"/>
              </a:ext>
            </a:extLst>
          </a:blip>
          <a:srcRect l="10873" t="4094" r="10213"/>
          <a:stretch>
            <a:fillRect/>
          </a:stretch>
        </p:blipFill>
        <p:spPr bwMode="auto">
          <a:xfrm>
            <a:off x="4000500" y="4429125"/>
            <a:ext cx="2663825" cy="1928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Прямая соединительная линия 6"/>
          <p:cNvCxnSpPr>
            <a:cxnSpLocks noChangeShapeType="1"/>
          </p:cNvCxnSpPr>
          <p:nvPr/>
        </p:nvCxnSpPr>
        <p:spPr bwMode="auto">
          <a:xfrm flipV="1">
            <a:off x="285750" y="357188"/>
            <a:ext cx="4143375" cy="0"/>
          </a:xfrm>
          <a:prstGeom prst="line">
            <a:avLst/>
          </a:prstGeom>
          <a:noFill/>
          <a:ln w="38100">
            <a:solidFill>
              <a:srgbClr val="F79646"/>
            </a:solidFill>
            <a:round/>
            <a:headEnd/>
            <a:tailEn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cxnSp>
        <p:nvCxnSpPr>
          <p:cNvPr id="8" name="Прямая соединительная линия 7"/>
          <p:cNvCxnSpPr>
            <a:cxnSpLocks noChangeShapeType="1"/>
          </p:cNvCxnSpPr>
          <p:nvPr/>
        </p:nvCxnSpPr>
        <p:spPr bwMode="auto">
          <a:xfrm rot="5400000">
            <a:off x="0" y="642938"/>
            <a:ext cx="571500" cy="0"/>
          </a:xfrm>
          <a:prstGeom prst="line">
            <a:avLst/>
          </a:prstGeom>
          <a:noFill/>
          <a:ln w="38100">
            <a:solidFill>
              <a:srgbClr val="F79646"/>
            </a:solidFill>
            <a:round/>
            <a:headEnd/>
            <a:tailEn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cxnSp>
        <p:nvCxnSpPr>
          <p:cNvPr id="9" name="Прямая соединительная линия 9"/>
          <p:cNvCxnSpPr/>
          <p:nvPr/>
        </p:nvCxnSpPr>
        <p:spPr>
          <a:xfrm flipV="1">
            <a:off x="5868144" y="6597352"/>
            <a:ext cx="3071813"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0" name="Прямая соединительная линия 10"/>
          <p:cNvCxnSpPr/>
          <p:nvPr/>
        </p:nvCxnSpPr>
        <p:spPr>
          <a:xfrm rot="5400000">
            <a:off x="8678738" y="6307038"/>
            <a:ext cx="5715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1" name="Овал 10"/>
          <p:cNvSpPr/>
          <p:nvPr/>
        </p:nvSpPr>
        <p:spPr>
          <a:xfrm>
            <a:off x="550901" y="1216499"/>
            <a:ext cx="216024" cy="21602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chemeClr val="tx1"/>
                </a:solidFill>
              </a:ln>
            </a:endParaRPr>
          </a:p>
        </p:txBody>
      </p:sp>
    </p:spTree>
    <p:extLst>
      <p:ext uri="{BB962C8B-B14F-4D97-AF65-F5344CB8AC3E}">
        <p14:creationId xmlns="" xmlns:p14="http://schemas.microsoft.com/office/powerpoint/2010/main" val="217173745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357188" y="500063"/>
            <a:ext cx="5329237" cy="623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sz="1400" dirty="0"/>
          </a:p>
          <a:p>
            <a:r>
              <a:rPr lang="ru-RU" b="1" dirty="0">
                <a:solidFill>
                  <a:schemeClr val="tx2"/>
                </a:solidFill>
              </a:rPr>
              <a:t>ადგილობრივი კულტურული ძეგლების </a:t>
            </a:r>
            <a:r>
              <a:rPr lang="ru-RU" b="1" dirty="0" smtClean="0">
                <a:solidFill>
                  <a:schemeClr val="tx2"/>
                </a:solidFill>
              </a:rPr>
              <a:t>შესახებ მომზადდა  </a:t>
            </a:r>
            <a:r>
              <a:rPr lang="ru-RU" b="1" dirty="0">
                <a:solidFill>
                  <a:schemeClr val="tx2"/>
                </a:solidFill>
              </a:rPr>
              <a:t>აუდიო </a:t>
            </a:r>
            <a:r>
              <a:rPr lang="ru-RU" b="1" dirty="0" smtClean="0">
                <a:solidFill>
                  <a:schemeClr val="tx2"/>
                </a:solidFill>
              </a:rPr>
              <a:t>გიდები </a:t>
            </a:r>
            <a:r>
              <a:rPr lang="ru-RU" b="1" dirty="0">
                <a:solidFill>
                  <a:schemeClr val="tx2"/>
                </a:solidFill>
              </a:rPr>
              <a:t>და ვირტუალური </a:t>
            </a:r>
            <a:r>
              <a:rPr lang="ka-GE" b="1" dirty="0" smtClean="0">
                <a:solidFill>
                  <a:schemeClr val="tx2"/>
                </a:solidFill>
              </a:rPr>
              <a:t> </a:t>
            </a:r>
            <a:r>
              <a:rPr lang="ru-RU" b="1" dirty="0" smtClean="0">
                <a:solidFill>
                  <a:schemeClr val="tx2"/>
                </a:solidFill>
              </a:rPr>
              <a:t>ტურები</a:t>
            </a:r>
            <a:endParaRPr lang="ka-GE" b="1" dirty="0">
              <a:solidFill>
                <a:schemeClr val="tx2"/>
              </a:solidFill>
            </a:endParaRPr>
          </a:p>
          <a:p>
            <a:endParaRPr lang="ka-GE" sz="1600" b="1" dirty="0" smtClean="0">
              <a:solidFill>
                <a:schemeClr val="tx2"/>
              </a:solidFill>
            </a:endParaRPr>
          </a:p>
          <a:p>
            <a:r>
              <a:rPr lang="ka-GE" sz="1600" b="1" dirty="0" smtClean="0">
                <a:solidFill>
                  <a:schemeClr val="tx2"/>
                </a:solidFill>
              </a:rPr>
              <a:t>აუდიო გიდები:</a:t>
            </a:r>
          </a:p>
          <a:p>
            <a:endParaRPr lang="ru-RU" sz="1600" b="1" dirty="0" smtClean="0">
              <a:solidFill>
                <a:schemeClr val="tx2"/>
              </a:solidFill>
            </a:endParaRPr>
          </a:p>
          <a:p>
            <a:pPr marL="285750" indent="-285750">
              <a:buFont typeface="Wingdings" pitchFamily="2" charset="2"/>
              <a:buChar char="Ø"/>
            </a:pPr>
            <a:r>
              <a:rPr lang="ru-RU" sz="1600" dirty="0" smtClean="0">
                <a:solidFill>
                  <a:schemeClr val="tx2"/>
                </a:solidFill>
              </a:rPr>
              <a:t>ძმები </a:t>
            </a:r>
            <a:r>
              <a:rPr lang="ru-RU" sz="1600" dirty="0">
                <a:solidFill>
                  <a:schemeClr val="tx2"/>
                </a:solidFill>
              </a:rPr>
              <a:t>ნობელების ტექნოლოგიური მუზეუმი </a:t>
            </a:r>
          </a:p>
          <a:p>
            <a:pPr marL="285750" indent="-285750">
              <a:buFont typeface="Wingdings" pitchFamily="2" charset="2"/>
              <a:buChar char="Ø"/>
            </a:pPr>
            <a:r>
              <a:rPr lang="ru-RU" sz="1600" dirty="0" smtClean="0">
                <a:solidFill>
                  <a:schemeClr val="tx2"/>
                </a:solidFill>
              </a:rPr>
              <a:t>გონიო-აფსაროსის </a:t>
            </a:r>
            <a:r>
              <a:rPr lang="ka-GE" sz="1600" dirty="0" smtClean="0">
                <a:solidFill>
                  <a:schemeClr val="tx2"/>
                </a:solidFill>
              </a:rPr>
              <a:t>მუზეუმ-</a:t>
            </a:r>
            <a:r>
              <a:rPr lang="ru-RU" sz="1600" dirty="0" smtClean="0">
                <a:solidFill>
                  <a:schemeClr val="tx2"/>
                </a:solidFill>
              </a:rPr>
              <a:t>ნაკრძალი </a:t>
            </a:r>
            <a:endParaRPr lang="ru-RU" sz="1600" dirty="0">
              <a:solidFill>
                <a:schemeClr val="tx2"/>
              </a:solidFill>
            </a:endParaRPr>
          </a:p>
          <a:p>
            <a:pPr marL="285750" indent="-285750">
              <a:buFont typeface="Wingdings" pitchFamily="2" charset="2"/>
              <a:buChar char="Ø"/>
            </a:pPr>
            <a:r>
              <a:rPr lang="ru-RU" sz="1600" dirty="0" smtClean="0">
                <a:solidFill>
                  <a:schemeClr val="tx2"/>
                </a:solidFill>
              </a:rPr>
              <a:t>ბათუმის </a:t>
            </a:r>
            <a:r>
              <a:rPr lang="ru-RU" sz="1600" dirty="0">
                <a:solidFill>
                  <a:schemeClr val="tx2"/>
                </a:solidFill>
              </a:rPr>
              <a:t>არქეოლოგიური მუზეუმი </a:t>
            </a:r>
            <a:endParaRPr lang="ka-GE" sz="1600" dirty="0">
              <a:solidFill>
                <a:schemeClr val="tx2"/>
              </a:solidFill>
            </a:endParaRPr>
          </a:p>
          <a:p>
            <a:pPr marL="742950" lvl="1" indent="-285750">
              <a:buFont typeface="Wingdings" pitchFamily="2" charset="2"/>
              <a:buChar char="Ø"/>
            </a:pPr>
            <a:r>
              <a:rPr lang="ka-GE" sz="1600" b="1" dirty="0" smtClean="0">
                <a:solidFill>
                  <a:schemeClr val="tx2"/>
                </a:solidFill>
              </a:rPr>
              <a:t>პროექტის ბიუჯეტი - 42 000 ლარი</a:t>
            </a:r>
          </a:p>
          <a:p>
            <a:pPr marL="742950" lvl="1" indent="-285750">
              <a:buFont typeface="Wingdings" pitchFamily="2" charset="2"/>
              <a:buChar char="Ø"/>
            </a:pPr>
            <a:r>
              <a:rPr lang="ka-GE" sz="1600" b="1" dirty="0" smtClean="0">
                <a:solidFill>
                  <a:schemeClr val="tx2"/>
                </a:solidFill>
              </a:rPr>
              <a:t>გაიხარჯა  42 000 ლარი</a:t>
            </a:r>
          </a:p>
          <a:p>
            <a:pPr marL="285750" indent="-285750">
              <a:buFont typeface="Wingdings" pitchFamily="2" charset="2"/>
              <a:buChar char="Ø"/>
            </a:pPr>
            <a:endParaRPr lang="ru-RU" sz="1600" b="1" dirty="0" smtClean="0">
              <a:solidFill>
                <a:schemeClr val="tx2"/>
              </a:solidFill>
            </a:endParaRPr>
          </a:p>
          <a:p>
            <a:r>
              <a:rPr lang="ru-RU" sz="1600" b="1" dirty="0" smtClean="0">
                <a:solidFill>
                  <a:schemeClr val="tx2"/>
                </a:solidFill>
              </a:rPr>
              <a:t>ვირტუალური ტურები: </a:t>
            </a:r>
            <a:endParaRPr lang="ka-GE" sz="1600" b="1" dirty="0" smtClean="0">
              <a:solidFill>
                <a:schemeClr val="tx2"/>
              </a:solidFill>
            </a:endParaRPr>
          </a:p>
          <a:p>
            <a:endParaRPr lang="ka-GE" sz="1600" b="1" dirty="0" smtClean="0">
              <a:solidFill>
                <a:schemeClr val="tx2"/>
              </a:solidFill>
            </a:endParaRPr>
          </a:p>
          <a:p>
            <a:pPr marL="285750" indent="-285750">
              <a:buFont typeface="Wingdings" pitchFamily="2" charset="2"/>
              <a:buChar char="Ø"/>
            </a:pPr>
            <a:r>
              <a:rPr lang="ru-RU" sz="1600" dirty="0">
                <a:solidFill>
                  <a:schemeClr val="tx2"/>
                </a:solidFill>
              </a:rPr>
              <a:t>ძმები ნობელების ტექნოლოგიური მუზეუმი </a:t>
            </a:r>
          </a:p>
          <a:p>
            <a:pPr marL="285750" indent="-285750">
              <a:buFont typeface="Wingdings" pitchFamily="2" charset="2"/>
              <a:buChar char="Ø"/>
            </a:pPr>
            <a:r>
              <a:rPr lang="ru-RU" sz="1600" dirty="0">
                <a:solidFill>
                  <a:schemeClr val="tx2"/>
                </a:solidFill>
              </a:rPr>
              <a:t>გონიო-აფსაროსის </a:t>
            </a:r>
            <a:r>
              <a:rPr lang="ka-GE" sz="1600" dirty="0" smtClean="0">
                <a:solidFill>
                  <a:schemeClr val="tx2"/>
                </a:solidFill>
              </a:rPr>
              <a:t>მუზეუმ-</a:t>
            </a:r>
            <a:r>
              <a:rPr lang="ru-RU" sz="1600" dirty="0" smtClean="0">
                <a:solidFill>
                  <a:schemeClr val="tx2"/>
                </a:solidFill>
              </a:rPr>
              <a:t>ნაკრძალი </a:t>
            </a:r>
            <a:endParaRPr lang="ru-RU" sz="1600" dirty="0">
              <a:solidFill>
                <a:schemeClr val="tx2"/>
              </a:solidFill>
            </a:endParaRPr>
          </a:p>
          <a:p>
            <a:pPr marL="285750" indent="-285750">
              <a:buFont typeface="Wingdings" pitchFamily="2" charset="2"/>
              <a:buChar char="Ø"/>
            </a:pPr>
            <a:r>
              <a:rPr lang="ru-RU" sz="1600" dirty="0">
                <a:solidFill>
                  <a:schemeClr val="tx2"/>
                </a:solidFill>
              </a:rPr>
              <a:t>ბათუმის არქეოლოგიური მუზეუმი </a:t>
            </a:r>
            <a:endParaRPr lang="ka-GE" sz="1600" dirty="0">
              <a:solidFill>
                <a:schemeClr val="tx2"/>
              </a:solidFill>
            </a:endParaRPr>
          </a:p>
          <a:p>
            <a:pPr marL="285750" indent="-285750">
              <a:buFont typeface="Wingdings" pitchFamily="2" charset="2"/>
              <a:buChar char="Ø"/>
            </a:pPr>
            <a:r>
              <a:rPr lang="ka-GE" sz="1600" dirty="0">
                <a:solidFill>
                  <a:schemeClr val="tx2"/>
                </a:solidFill>
              </a:rPr>
              <a:t>პეტრას </a:t>
            </a:r>
            <a:r>
              <a:rPr lang="ka-GE" sz="1600" dirty="0" smtClean="0">
                <a:solidFill>
                  <a:schemeClr val="tx2"/>
                </a:solidFill>
              </a:rPr>
              <a:t>ციხის მუზეუმ-</a:t>
            </a:r>
            <a:r>
              <a:rPr lang="ru-RU" sz="1600" dirty="0">
                <a:solidFill>
                  <a:schemeClr val="tx2"/>
                </a:solidFill>
              </a:rPr>
              <a:t>ნაკრძალი </a:t>
            </a:r>
            <a:endParaRPr lang="ka-GE" sz="1600" dirty="0">
              <a:solidFill>
                <a:schemeClr val="tx2"/>
              </a:solidFill>
            </a:endParaRPr>
          </a:p>
          <a:p>
            <a:pPr marL="285750" indent="-285750">
              <a:buFont typeface="Wingdings" pitchFamily="2" charset="2"/>
              <a:buChar char="Ø"/>
            </a:pPr>
            <a:r>
              <a:rPr lang="ka-GE" sz="1600" dirty="0">
                <a:solidFill>
                  <a:schemeClr val="tx2"/>
                </a:solidFill>
              </a:rPr>
              <a:t>ხარიტონ ახვლედიანის სახელობის მხარეთმცოდნეობის მუზეუმი </a:t>
            </a:r>
          </a:p>
          <a:p>
            <a:pPr marL="742950" lvl="1" indent="-285750">
              <a:buFont typeface="Wingdings" pitchFamily="2" charset="2"/>
              <a:buChar char="Ø"/>
            </a:pPr>
            <a:r>
              <a:rPr lang="ka-GE" sz="1600" b="1" dirty="0" smtClean="0">
                <a:solidFill>
                  <a:schemeClr val="tx2"/>
                </a:solidFill>
              </a:rPr>
              <a:t>პროექტის ბიუჯეტი - 32 000 ლარი</a:t>
            </a:r>
            <a:endParaRPr lang="ka-GE" sz="1600" b="1" dirty="0">
              <a:solidFill>
                <a:schemeClr val="tx2"/>
              </a:solidFill>
            </a:endParaRPr>
          </a:p>
          <a:p>
            <a:pPr marL="742950" lvl="1" indent="-285750">
              <a:buFont typeface="Wingdings" pitchFamily="2" charset="2"/>
              <a:buChar char="Ø"/>
            </a:pPr>
            <a:r>
              <a:rPr lang="ka-GE" sz="1600" b="1" dirty="0" smtClean="0">
                <a:solidFill>
                  <a:schemeClr val="tx2"/>
                </a:solidFill>
              </a:rPr>
              <a:t>გაიხარჯა  32 000 ლარი</a:t>
            </a:r>
            <a:endParaRPr lang="ka-GE" sz="1600" b="1" dirty="0">
              <a:solidFill>
                <a:schemeClr val="tx2"/>
              </a:solidFill>
            </a:endParaRPr>
          </a:p>
          <a:p>
            <a:pPr marL="285750" indent="-285750">
              <a:buFont typeface="Wingdings" pitchFamily="2" charset="2"/>
              <a:buChar char="Ø"/>
            </a:pPr>
            <a:endParaRPr lang="ka-GE" sz="1400" b="1" dirty="0">
              <a:solidFill>
                <a:schemeClr val="tx2"/>
              </a:solidFill>
            </a:endParaRPr>
          </a:p>
          <a:p>
            <a:pPr>
              <a:lnSpc>
                <a:spcPct val="80000"/>
              </a:lnSpc>
              <a:spcBef>
                <a:spcPct val="50000"/>
              </a:spcBef>
              <a:buClr>
                <a:schemeClr val="accent1"/>
              </a:buClr>
              <a:buSzPct val="65000"/>
              <a:buFont typeface="Wingdings" charset="0"/>
              <a:buChar char="n"/>
            </a:pPr>
            <a:endParaRPr lang="ru-RU" sz="1000" dirty="0"/>
          </a:p>
        </p:txBody>
      </p:sp>
      <p:pic>
        <p:nvPicPr>
          <p:cNvPr id="35844" name="Picture 9" descr="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94262" y="3717032"/>
            <a:ext cx="2054225" cy="273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5" name="Picture 10" descr="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927850" y="0"/>
            <a:ext cx="2216150" cy="295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6" name="Picture 11" descr="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321375" y="1510506"/>
            <a:ext cx="2165350" cy="288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Прямая соединительная линия 6"/>
          <p:cNvCxnSpPr>
            <a:cxnSpLocks noChangeShapeType="1"/>
          </p:cNvCxnSpPr>
          <p:nvPr/>
        </p:nvCxnSpPr>
        <p:spPr bwMode="auto">
          <a:xfrm flipV="1">
            <a:off x="285750" y="357188"/>
            <a:ext cx="4143375" cy="0"/>
          </a:xfrm>
          <a:prstGeom prst="line">
            <a:avLst/>
          </a:prstGeom>
          <a:noFill/>
          <a:ln w="38100">
            <a:solidFill>
              <a:srgbClr val="F79646"/>
            </a:solidFill>
            <a:round/>
            <a:headEnd/>
            <a:tailEn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cxnSp>
        <p:nvCxnSpPr>
          <p:cNvPr id="8" name="Прямая соединительная линия 7"/>
          <p:cNvCxnSpPr>
            <a:cxnSpLocks noChangeShapeType="1"/>
          </p:cNvCxnSpPr>
          <p:nvPr/>
        </p:nvCxnSpPr>
        <p:spPr bwMode="auto">
          <a:xfrm rot="5400000">
            <a:off x="0" y="642938"/>
            <a:ext cx="571500" cy="0"/>
          </a:xfrm>
          <a:prstGeom prst="line">
            <a:avLst/>
          </a:prstGeom>
          <a:noFill/>
          <a:ln w="38100">
            <a:solidFill>
              <a:srgbClr val="F79646"/>
            </a:solidFill>
            <a:round/>
            <a:headEnd/>
            <a:tailEn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cxnSp>
        <p:nvCxnSpPr>
          <p:cNvPr id="9" name="Прямая соединительная линия 9"/>
          <p:cNvCxnSpPr/>
          <p:nvPr/>
        </p:nvCxnSpPr>
        <p:spPr>
          <a:xfrm flipV="1">
            <a:off x="5868144" y="6597352"/>
            <a:ext cx="3071813"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0" name="Прямая соединительная линия 10"/>
          <p:cNvCxnSpPr/>
          <p:nvPr/>
        </p:nvCxnSpPr>
        <p:spPr>
          <a:xfrm rot="5400000">
            <a:off x="8678738" y="6307038"/>
            <a:ext cx="571500" cy="0"/>
          </a:xfrm>
          <a:prstGeom prst="line">
            <a:avLst/>
          </a:prstGeo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 xmlns:p14="http://schemas.microsoft.com/office/powerpoint/2010/main" val="222560611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solidFill>
          <a:ln>
            <a:solidFill>
              <a:schemeClr val="accent6">
                <a:lumMod val="75000"/>
              </a:schemeClr>
            </a:solidFill>
          </a:ln>
        </p:spPr>
        <p:txBody>
          <a:bodyPr/>
          <a:lstStyle/>
          <a:p>
            <a:r>
              <a:rPr lang="ka-GE" sz="2400" b="1" dirty="0" smtClean="0">
                <a:solidFill>
                  <a:schemeClr val="accent6">
                    <a:lumMod val="50000"/>
                  </a:schemeClr>
                </a:solidFill>
              </a:rPr>
              <a:t>სამინისტროსა და მისი დაქვემდებარებული ორგანიზაციების 2011 წლის გეგმა და ხარჯები</a:t>
            </a:r>
            <a:endParaRPr lang="ru-RU" sz="2400" b="1" dirty="0">
              <a:solidFill>
                <a:schemeClr val="accent6">
                  <a:lumMod val="50000"/>
                </a:schemeClr>
              </a:solidFill>
            </a:endParaRPr>
          </a:p>
        </p:txBody>
      </p:sp>
      <p:graphicFrame>
        <p:nvGraphicFramePr>
          <p:cNvPr id="4" name="Содержимое 3"/>
          <p:cNvGraphicFramePr>
            <a:graphicFrameLocks noGrp="1"/>
          </p:cNvGraphicFramePr>
          <p:nvPr>
            <p:ph idx="1"/>
          </p:nvPr>
        </p:nvGraphicFramePr>
        <p:xfrm>
          <a:off x="0" y="1600200"/>
          <a:ext cx="9001156"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3"/>
          <p:cNvSpPr>
            <a:spLocks noGrp="1" noChangeArrowheads="1"/>
          </p:cNvSpPr>
          <p:nvPr>
            <p:ph type="body" idx="1"/>
          </p:nvPr>
        </p:nvSpPr>
        <p:spPr>
          <a:xfrm>
            <a:off x="353836" y="642938"/>
            <a:ext cx="7900988" cy="5654675"/>
          </a:xfrm>
        </p:spPr>
        <p:txBody>
          <a:bodyPr/>
          <a:lstStyle/>
          <a:p>
            <a:pPr eaLnBrk="1" hangingPunct="1">
              <a:buFont typeface="Arial" charset="0"/>
              <a:buNone/>
            </a:pPr>
            <a:r>
              <a:rPr lang="ka-GE" sz="2000" b="1" dirty="0">
                <a:solidFill>
                  <a:schemeClr val="tx2"/>
                </a:solidFill>
                <a:latin typeface="Calibri" charset="0"/>
              </a:rPr>
              <a:t>კულტურული ტურიზმის </a:t>
            </a:r>
            <a:r>
              <a:rPr lang="ka-GE" sz="2000" b="1" dirty="0" smtClean="0">
                <a:solidFill>
                  <a:schemeClr val="tx2"/>
                </a:solidFill>
                <a:latin typeface="Calibri" charset="0"/>
              </a:rPr>
              <a:t>განვითარება</a:t>
            </a:r>
            <a:endParaRPr lang="ka-GE" sz="2000" b="1" dirty="0">
              <a:solidFill>
                <a:schemeClr val="tx2"/>
              </a:solidFill>
              <a:latin typeface="Calibri" charset="0"/>
            </a:endParaRPr>
          </a:p>
          <a:p>
            <a:pPr eaLnBrk="1" hangingPunct="1">
              <a:buFont typeface="Arial" charset="0"/>
              <a:buNone/>
            </a:pPr>
            <a:endParaRPr lang="ka-GE" sz="2000" b="1" dirty="0">
              <a:solidFill>
                <a:schemeClr val="tx2"/>
              </a:solidFill>
              <a:latin typeface="Calibri" charset="0"/>
            </a:endParaRPr>
          </a:p>
          <a:p>
            <a:pPr eaLnBrk="1" hangingPunct="1">
              <a:buFont typeface="Arial" charset="0"/>
              <a:buNone/>
            </a:pPr>
            <a:r>
              <a:rPr lang="ru-RU" sz="1800" b="1" dirty="0" smtClean="0">
                <a:solidFill>
                  <a:schemeClr val="tx2"/>
                </a:solidFill>
                <a:latin typeface="Calibri" charset="0"/>
              </a:rPr>
              <a:t>კულტურულ ძეგლებთან</a:t>
            </a:r>
            <a:r>
              <a:rPr lang="ka-GE" sz="1800" b="1" dirty="0" smtClean="0">
                <a:solidFill>
                  <a:schemeClr val="tx2"/>
                </a:solidFill>
                <a:latin typeface="Calibri" charset="0"/>
              </a:rPr>
              <a:t> </a:t>
            </a:r>
            <a:r>
              <a:rPr lang="ru-RU" sz="1800" b="1" dirty="0" smtClean="0">
                <a:solidFill>
                  <a:schemeClr val="tx2"/>
                </a:solidFill>
                <a:latin typeface="Calibri" charset="0"/>
              </a:rPr>
              <a:t>ნიშნულების დადგმა</a:t>
            </a:r>
            <a:endParaRPr lang="ru-RU" sz="1600" b="1" dirty="0">
              <a:solidFill>
                <a:schemeClr val="tx2"/>
              </a:solidFill>
              <a:latin typeface="Calibri" charset="0"/>
            </a:endParaRPr>
          </a:p>
          <a:p>
            <a:pPr marL="0" indent="0" algn="just" eaLnBrk="1" hangingPunct="1">
              <a:buNone/>
            </a:pPr>
            <a:r>
              <a:rPr lang="ru-RU" sz="1600" dirty="0" smtClean="0">
                <a:solidFill>
                  <a:schemeClr val="tx2"/>
                </a:solidFill>
                <a:latin typeface="Calibri" charset="0"/>
              </a:rPr>
              <a:t>აჭარის </a:t>
            </a:r>
            <a:r>
              <a:rPr lang="ru-RU" sz="1600" dirty="0">
                <a:solidFill>
                  <a:schemeClr val="tx2"/>
                </a:solidFill>
                <a:latin typeface="Calibri" charset="0"/>
              </a:rPr>
              <a:t>ხუთივე მუნიციპალიტეტში</a:t>
            </a:r>
            <a:r>
              <a:rPr lang="ru-RU" sz="1600" dirty="0" smtClean="0">
                <a:solidFill>
                  <a:schemeClr val="tx2"/>
                </a:solidFill>
                <a:latin typeface="Calibri" charset="0"/>
              </a:rPr>
              <a:t>, </a:t>
            </a:r>
            <a:r>
              <a:rPr lang="ru-RU" sz="1600" dirty="0">
                <a:solidFill>
                  <a:schemeClr val="tx2"/>
                </a:solidFill>
                <a:latin typeface="Calibri" charset="0"/>
              </a:rPr>
              <a:t>ტურისტული ძეგლების მისასვლელებთან </a:t>
            </a:r>
            <a:r>
              <a:rPr lang="ru-RU" sz="1600" dirty="0" smtClean="0">
                <a:solidFill>
                  <a:schemeClr val="tx2"/>
                </a:solidFill>
                <a:latin typeface="Calibri" charset="0"/>
              </a:rPr>
              <a:t>განთა</a:t>
            </a:r>
            <a:r>
              <a:rPr lang="ka-GE" sz="1600" dirty="0" smtClean="0">
                <a:solidFill>
                  <a:schemeClr val="tx2"/>
                </a:solidFill>
                <a:latin typeface="Calibri" charset="0"/>
              </a:rPr>
              <a:t>ვს</a:t>
            </a:r>
            <a:r>
              <a:rPr lang="ru-RU" sz="1600" dirty="0" smtClean="0">
                <a:solidFill>
                  <a:schemeClr val="tx2"/>
                </a:solidFill>
                <a:latin typeface="Calibri" charset="0"/>
              </a:rPr>
              <a:t>დ</a:t>
            </a:r>
            <a:r>
              <a:rPr lang="ka-GE" sz="1600" dirty="0" smtClean="0">
                <a:solidFill>
                  <a:schemeClr val="tx2"/>
                </a:solidFill>
                <a:latin typeface="Calibri" charset="0"/>
              </a:rPr>
              <a:t>ა</a:t>
            </a:r>
            <a:r>
              <a:rPr lang="ru-RU" sz="1600" dirty="0" smtClean="0">
                <a:solidFill>
                  <a:schemeClr val="tx2"/>
                </a:solidFill>
                <a:latin typeface="Calibri" charset="0"/>
              </a:rPr>
              <a:t> </a:t>
            </a:r>
            <a:r>
              <a:rPr lang="ru-RU" sz="1600" dirty="0">
                <a:solidFill>
                  <a:schemeClr val="tx2"/>
                </a:solidFill>
                <a:latin typeface="Calibri" charset="0"/>
              </a:rPr>
              <a:t>საგზაო </a:t>
            </a:r>
            <a:r>
              <a:rPr lang="ru-RU" sz="1600" dirty="0" smtClean="0">
                <a:solidFill>
                  <a:schemeClr val="tx2"/>
                </a:solidFill>
                <a:latin typeface="Calibri" charset="0"/>
              </a:rPr>
              <a:t>ნი</a:t>
            </a:r>
            <a:r>
              <a:rPr lang="ka-GE" sz="1600" dirty="0" smtClean="0">
                <a:solidFill>
                  <a:schemeClr val="tx2"/>
                </a:solidFill>
                <a:latin typeface="Calibri" charset="0"/>
              </a:rPr>
              <a:t>შნულებ</a:t>
            </a:r>
            <a:r>
              <a:rPr lang="ru-RU" sz="1600" dirty="0" smtClean="0">
                <a:solidFill>
                  <a:schemeClr val="tx2"/>
                </a:solidFill>
                <a:latin typeface="Calibri" charset="0"/>
              </a:rPr>
              <a:t>ი </a:t>
            </a:r>
            <a:r>
              <a:rPr lang="ru-RU" sz="1600" dirty="0">
                <a:solidFill>
                  <a:schemeClr val="tx2"/>
                </a:solidFill>
                <a:latin typeface="Calibri" charset="0"/>
              </a:rPr>
              <a:t>და საინფორმაციო დაფები, რაც ხელს </a:t>
            </a:r>
            <a:r>
              <a:rPr lang="ru-RU" sz="1600" dirty="0" smtClean="0">
                <a:solidFill>
                  <a:schemeClr val="tx2"/>
                </a:solidFill>
                <a:latin typeface="Calibri" charset="0"/>
              </a:rPr>
              <a:t>შეუწყობს</a:t>
            </a:r>
            <a:r>
              <a:rPr lang="ka-GE" sz="1600" dirty="0" smtClean="0">
                <a:solidFill>
                  <a:schemeClr val="tx2"/>
                </a:solidFill>
                <a:latin typeface="Calibri" charset="0"/>
              </a:rPr>
              <a:t> კულტურული ტურიზმის განვითარებას და</a:t>
            </a:r>
            <a:r>
              <a:rPr lang="ru-RU" sz="1600" dirty="0" smtClean="0">
                <a:solidFill>
                  <a:schemeClr val="tx2"/>
                </a:solidFill>
                <a:latin typeface="Calibri" charset="0"/>
              </a:rPr>
              <a:t> </a:t>
            </a:r>
            <a:r>
              <a:rPr lang="ru-RU" sz="1600" dirty="0">
                <a:solidFill>
                  <a:schemeClr val="tx2"/>
                </a:solidFill>
                <a:latin typeface="Calibri" charset="0"/>
              </a:rPr>
              <a:t>ადგილობრივი </a:t>
            </a:r>
            <a:r>
              <a:rPr lang="ru-RU" sz="1600" dirty="0" smtClean="0">
                <a:solidFill>
                  <a:schemeClr val="tx2"/>
                </a:solidFill>
                <a:latin typeface="Calibri" charset="0"/>
              </a:rPr>
              <a:t>კულ</a:t>
            </a:r>
            <a:r>
              <a:rPr lang="ka-GE" sz="1600" dirty="0" smtClean="0">
                <a:solidFill>
                  <a:schemeClr val="tx2"/>
                </a:solidFill>
                <a:latin typeface="Calibri" charset="0"/>
              </a:rPr>
              <a:t>ტურული ძეგლების</a:t>
            </a:r>
            <a:r>
              <a:rPr lang="ru-RU" sz="1600" dirty="0" smtClean="0">
                <a:solidFill>
                  <a:schemeClr val="tx2"/>
                </a:solidFill>
                <a:latin typeface="Calibri" charset="0"/>
              </a:rPr>
              <a:t> </a:t>
            </a:r>
            <a:r>
              <a:rPr lang="ru-RU" sz="1600" dirty="0" err="1" smtClean="0">
                <a:solidFill>
                  <a:schemeClr val="tx2"/>
                </a:solidFill>
                <a:latin typeface="Calibri" charset="0"/>
              </a:rPr>
              <a:t>პოპულარიზაციას</a:t>
            </a:r>
            <a:endParaRPr lang="ka-GE" sz="1600" dirty="0" smtClean="0">
              <a:solidFill>
                <a:schemeClr val="tx2"/>
              </a:solidFill>
              <a:latin typeface="Calibri" charset="0"/>
            </a:endParaRPr>
          </a:p>
          <a:p>
            <a:pPr marL="0" indent="0" algn="just" eaLnBrk="1" hangingPunct="1">
              <a:buNone/>
            </a:pPr>
            <a:endParaRPr lang="ka-GE" sz="1600" dirty="0">
              <a:solidFill>
                <a:schemeClr val="tx2"/>
              </a:solidFill>
              <a:latin typeface="Calibri" charset="0"/>
            </a:endParaRPr>
          </a:p>
          <a:p>
            <a:pPr lvl="1" algn="just">
              <a:buFont typeface="Wingdings" pitchFamily="2" charset="2"/>
              <a:buChar char="Ø"/>
            </a:pPr>
            <a:r>
              <a:rPr lang="ka-GE" sz="1600" b="1" dirty="0" smtClean="0">
                <a:solidFill>
                  <a:schemeClr val="tx2"/>
                </a:solidFill>
                <a:latin typeface="Calibri" charset="0"/>
              </a:rPr>
              <a:t>161-</a:t>
            </a:r>
            <a:r>
              <a:rPr lang="ru-RU" sz="1600" b="1" dirty="0" smtClean="0">
                <a:solidFill>
                  <a:schemeClr val="tx2"/>
                </a:solidFill>
                <a:latin typeface="Calibri" charset="0"/>
              </a:rPr>
              <a:t> </a:t>
            </a:r>
            <a:r>
              <a:rPr lang="ka-GE" sz="1600" b="1" dirty="0" smtClean="0">
                <a:solidFill>
                  <a:schemeClr val="tx2"/>
                </a:solidFill>
                <a:latin typeface="Calibri" charset="0"/>
              </a:rPr>
              <a:t>საგზაო ნიშნული</a:t>
            </a:r>
          </a:p>
          <a:p>
            <a:pPr lvl="1" algn="just">
              <a:buFont typeface="Wingdings" pitchFamily="2" charset="2"/>
              <a:buChar char="Ø"/>
            </a:pPr>
            <a:r>
              <a:rPr lang="ka-GE" sz="1600" b="1" dirty="0">
                <a:solidFill>
                  <a:schemeClr val="tx2"/>
                </a:solidFill>
                <a:latin typeface="Calibri" charset="0"/>
              </a:rPr>
              <a:t> </a:t>
            </a:r>
            <a:r>
              <a:rPr lang="ka-GE" sz="1600" b="1" dirty="0" smtClean="0">
                <a:solidFill>
                  <a:schemeClr val="tx2"/>
                </a:solidFill>
                <a:latin typeface="Calibri" charset="0"/>
              </a:rPr>
              <a:t>50 - საინფორმაციო დაფა</a:t>
            </a:r>
            <a:endParaRPr lang="ka-GE" sz="1600" b="1" dirty="0">
              <a:solidFill>
                <a:schemeClr val="tx2"/>
              </a:solidFill>
              <a:latin typeface="Calibri" charset="0"/>
            </a:endParaRPr>
          </a:p>
          <a:p>
            <a:pPr lvl="1" algn="just">
              <a:buFont typeface="Wingdings" pitchFamily="2" charset="2"/>
              <a:buChar char="Ø"/>
            </a:pPr>
            <a:r>
              <a:rPr lang="ka-GE" sz="1600" b="1" dirty="0" smtClean="0">
                <a:solidFill>
                  <a:schemeClr val="tx2"/>
                </a:solidFill>
                <a:latin typeface="Calibri" charset="0"/>
              </a:rPr>
              <a:t>პროექტის ბიუჯეტი  - 110 000 ლარი</a:t>
            </a:r>
          </a:p>
          <a:p>
            <a:pPr lvl="1" algn="just">
              <a:buFont typeface="Wingdings" pitchFamily="2" charset="2"/>
              <a:buChar char="Ø"/>
            </a:pPr>
            <a:r>
              <a:rPr lang="ka-GE" sz="1600" b="1" dirty="0" smtClean="0">
                <a:solidFill>
                  <a:schemeClr val="tx2"/>
                </a:solidFill>
                <a:latin typeface="Calibri" charset="0"/>
              </a:rPr>
              <a:t>გაიხარჯა - 72 499 ლარი</a:t>
            </a:r>
            <a:endParaRPr lang="ru-RU" sz="1600" b="1" dirty="0">
              <a:solidFill>
                <a:schemeClr val="tx2"/>
              </a:solidFill>
              <a:latin typeface="Calibri" charset="0"/>
            </a:endParaRPr>
          </a:p>
          <a:p>
            <a:pPr eaLnBrk="1" hangingPunct="1"/>
            <a:endParaRPr lang="ru-RU" sz="1400" b="1" dirty="0">
              <a:latin typeface="Calibri" charset="0"/>
            </a:endParaRPr>
          </a:p>
        </p:txBody>
      </p:sp>
      <p:pic>
        <p:nvPicPr>
          <p:cNvPr id="63490" name="Picture 6" descr="Рисунок"/>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1500" y="4357688"/>
            <a:ext cx="2808288" cy="182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491" name="Picture 7" descr="MAXO+"/>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429125" y="4000500"/>
            <a:ext cx="3743325" cy="2495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Прямая соединительная линия 5"/>
          <p:cNvCxnSpPr>
            <a:cxnSpLocks noChangeShapeType="1"/>
          </p:cNvCxnSpPr>
          <p:nvPr/>
        </p:nvCxnSpPr>
        <p:spPr bwMode="auto">
          <a:xfrm flipV="1">
            <a:off x="285750" y="357188"/>
            <a:ext cx="4143375" cy="0"/>
          </a:xfrm>
          <a:prstGeom prst="line">
            <a:avLst/>
          </a:prstGeom>
          <a:noFill/>
          <a:ln w="38100">
            <a:solidFill>
              <a:srgbClr val="F79646"/>
            </a:solidFill>
            <a:round/>
            <a:headEnd/>
            <a:tailEn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cxnSp>
        <p:nvCxnSpPr>
          <p:cNvPr id="7" name="Прямая соединительная линия 6"/>
          <p:cNvCxnSpPr>
            <a:cxnSpLocks noChangeShapeType="1"/>
          </p:cNvCxnSpPr>
          <p:nvPr/>
        </p:nvCxnSpPr>
        <p:spPr bwMode="auto">
          <a:xfrm rot="5400000">
            <a:off x="0" y="642938"/>
            <a:ext cx="571500" cy="0"/>
          </a:xfrm>
          <a:prstGeom prst="line">
            <a:avLst/>
          </a:prstGeom>
          <a:noFill/>
          <a:ln w="38100">
            <a:solidFill>
              <a:srgbClr val="F79646"/>
            </a:solidFill>
            <a:round/>
            <a:headEnd/>
            <a:tailEn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sp>
        <p:nvSpPr>
          <p:cNvPr id="8" name="Овал 10"/>
          <p:cNvSpPr/>
          <p:nvPr/>
        </p:nvSpPr>
        <p:spPr>
          <a:xfrm>
            <a:off x="177738" y="1916832"/>
            <a:ext cx="216024" cy="21602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chemeClr val="tx1"/>
                </a:solidFill>
              </a:ln>
            </a:endParaRPr>
          </a:p>
        </p:txBody>
      </p:sp>
    </p:spTree>
    <p:extLst>
      <p:ext uri="{BB962C8B-B14F-4D97-AF65-F5344CB8AC3E}">
        <p14:creationId xmlns="" xmlns:p14="http://schemas.microsoft.com/office/powerpoint/2010/main" val="270320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Содержимое 2"/>
          <p:cNvSpPr>
            <a:spLocks noGrp="1"/>
          </p:cNvSpPr>
          <p:nvPr>
            <p:ph idx="4294967295"/>
          </p:nvPr>
        </p:nvSpPr>
        <p:spPr>
          <a:xfrm>
            <a:off x="611560" y="908720"/>
            <a:ext cx="8280400" cy="5040313"/>
          </a:xfrm>
        </p:spPr>
        <p:txBody>
          <a:bodyPr/>
          <a:lstStyle/>
          <a:p>
            <a:pPr eaLnBrk="1" hangingPunct="1"/>
            <a:endParaRPr lang="ru-RU" sz="1400" dirty="0">
              <a:latin typeface="Calibri" charset="0"/>
            </a:endParaRPr>
          </a:p>
          <a:p>
            <a:pPr eaLnBrk="1" hangingPunct="1">
              <a:buFont typeface="Arial" charset="0"/>
              <a:buNone/>
            </a:pPr>
            <a:endParaRPr lang="ru-RU" sz="1200" dirty="0">
              <a:latin typeface="Calibri" charset="0"/>
            </a:endParaRPr>
          </a:p>
        </p:txBody>
      </p:sp>
      <p:sp>
        <p:nvSpPr>
          <p:cNvPr id="30723" name="Rectangle 5"/>
          <p:cNvSpPr>
            <a:spLocks noChangeArrowheads="1"/>
          </p:cNvSpPr>
          <p:nvPr/>
        </p:nvSpPr>
        <p:spPr bwMode="auto">
          <a:xfrm>
            <a:off x="611560" y="642938"/>
            <a:ext cx="8246690" cy="54784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ka-GE" sz="2400" b="1" dirty="0">
                <a:solidFill>
                  <a:schemeClr val="tx2"/>
                </a:solidFill>
              </a:rPr>
              <a:t>სახელოვნებო </a:t>
            </a:r>
            <a:r>
              <a:rPr lang="ka-GE" sz="2400" b="1" dirty="0" smtClean="0">
                <a:solidFill>
                  <a:schemeClr val="tx2"/>
                </a:solidFill>
              </a:rPr>
              <a:t>სკოლები</a:t>
            </a:r>
            <a:endParaRPr lang="ka-GE" sz="2400" b="1" dirty="0">
              <a:solidFill>
                <a:schemeClr val="tx2"/>
              </a:solidFill>
            </a:endParaRPr>
          </a:p>
          <a:p>
            <a:pPr marL="342900" indent="-342900">
              <a:buFont typeface="Wingdings" pitchFamily="2" charset="2"/>
              <a:buChar char="Ø"/>
            </a:pPr>
            <a:endParaRPr lang="ru-RU" dirty="0">
              <a:solidFill>
                <a:schemeClr val="tx2"/>
              </a:solidFill>
            </a:endParaRPr>
          </a:p>
          <a:p>
            <a:r>
              <a:rPr lang="ka-GE" b="1" dirty="0" smtClean="0">
                <a:solidFill>
                  <a:schemeClr val="tx2"/>
                </a:solidFill>
              </a:rPr>
              <a:t>სკოლისგარეშე </a:t>
            </a:r>
            <a:r>
              <a:rPr lang="ka-GE" b="1" dirty="0">
                <a:solidFill>
                  <a:schemeClr val="tx2"/>
                </a:solidFill>
              </a:rPr>
              <a:t>სახელოვნებო </a:t>
            </a:r>
            <a:r>
              <a:rPr lang="ka-GE" b="1" dirty="0" smtClean="0">
                <a:solidFill>
                  <a:schemeClr val="tx2"/>
                </a:solidFill>
              </a:rPr>
              <a:t>საგანმანათლებლო დაწესებულებები:</a:t>
            </a:r>
            <a:endParaRPr lang="ka-GE" b="1" dirty="0">
              <a:solidFill>
                <a:schemeClr val="tx2"/>
              </a:solidFill>
            </a:endParaRPr>
          </a:p>
          <a:p>
            <a:endParaRPr lang="ka-GE" b="1" dirty="0">
              <a:solidFill>
                <a:schemeClr val="tx2"/>
              </a:solidFill>
            </a:endParaRPr>
          </a:p>
          <a:p>
            <a:pPr marL="285750" indent="-285750">
              <a:buFont typeface="Wingdings" pitchFamily="2" charset="2"/>
              <a:buChar char="ü"/>
            </a:pPr>
            <a:r>
              <a:rPr lang="en-US" dirty="0">
                <a:solidFill>
                  <a:schemeClr val="tx2"/>
                </a:solidFill>
              </a:rPr>
              <a:t>ა</a:t>
            </a:r>
            <a:r>
              <a:rPr lang="ka-GE" dirty="0">
                <a:solidFill>
                  <a:schemeClr val="tx2"/>
                </a:solidFill>
              </a:rPr>
              <a:t>(</a:t>
            </a:r>
            <a:r>
              <a:rPr lang="en-US" dirty="0">
                <a:solidFill>
                  <a:schemeClr val="tx2"/>
                </a:solidFill>
              </a:rPr>
              <a:t>ა</a:t>
            </a:r>
            <a:r>
              <a:rPr lang="ka-GE" dirty="0">
                <a:solidFill>
                  <a:schemeClr val="tx2"/>
                </a:solidFill>
              </a:rPr>
              <a:t>)</a:t>
            </a:r>
            <a:r>
              <a:rPr lang="en-US" dirty="0" err="1">
                <a:solidFill>
                  <a:schemeClr val="tx2"/>
                </a:solidFill>
              </a:rPr>
              <a:t>იპ</a:t>
            </a:r>
            <a:r>
              <a:rPr lang="en-US" dirty="0">
                <a:solidFill>
                  <a:schemeClr val="tx2"/>
                </a:solidFill>
              </a:rPr>
              <a:t> - </a:t>
            </a:r>
            <a:r>
              <a:rPr lang="en-US" dirty="0" err="1">
                <a:solidFill>
                  <a:schemeClr val="tx2"/>
                </a:solidFill>
              </a:rPr>
              <a:t>ნიკოლოზ</a:t>
            </a:r>
            <a:r>
              <a:rPr lang="en-US" dirty="0">
                <a:solidFill>
                  <a:schemeClr val="tx2"/>
                </a:solidFill>
              </a:rPr>
              <a:t> </a:t>
            </a:r>
            <a:r>
              <a:rPr lang="en-US" dirty="0" err="1">
                <a:solidFill>
                  <a:schemeClr val="tx2"/>
                </a:solidFill>
              </a:rPr>
              <a:t>კანდელაკის</a:t>
            </a:r>
            <a:r>
              <a:rPr lang="en-US" dirty="0">
                <a:solidFill>
                  <a:schemeClr val="tx2"/>
                </a:solidFill>
              </a:rPr>
              <a:t> </a:t>
            </a:r>
            <a:r>
              <a:rPr lang="en-US" dirty="0" err="1">
                <a:solidFill>
                  <a:schemeClr val="tx2"/>
                </a:solidFill>
              </a:rPr>
              <a:t>სახელობის</a:t>
            </a:r>
            <a:r>
              <a:rPr lang="en-US" dirty="0">
                <a:solidFill>
                  <a:schemeClr val="tx2"/>
                </a:solidFill>
              </a:rPr>
              <a:t> </a:t>
            </a:r>
            <a:r>
              <a:rPr lang="en-US" dirty="0" err="1">
                <a:solidFill>
                  <a:schemeClr val="tx2"/>
                </a:solidFill>
              </a:rPr>
              <a:t>სამხატვრო</a:t>
            </a:r>
            <a:r>
              <a:rPr lang="en-US" dirty="0">
                <a:solidFill>
                  <a:schemeClr val="tx2"/>
                </a:solidFill>
              </a:rPr>
              <a:t> </a:t>
            </a:r>
            <a:r>
              <a:rPr lang="en-US" dirty="0" err="1">
                <a:solidFill>
                  <a:schemeClr val="tx2"/>
                </a:solidFill>
              </a:rPr>
              <a:t>სკოლა</a:t>
            </a:r>
            <a:r>
              <a:rPr lang="en-US" dirty="0">
                <a:solidFill>
                  <a:schemeClr val="tx2"/>
                </a:solidFill>
              </a:rPr>
              <a:t> </a:t>
            </a:r>
            <a:endParaRPr lang="ka-GE" dirty="0">
              <a:solidFill>
                <a:schemeClr val="tx2"/>
              </a:solidFill>
            </a:endParaRPr>
          </a:p>
          <a:p>
            <a:pPr lvl="1"/>
            <a:r>
              <a:rPr lang="ka-GE" dirty="0" smtClean="0">
                <a:solidFill>
                  <a:schemeClr val="tx2"/>
                </a:solidFill>
              </a:rPr>
              <a:t>ბიუჯეტი - </a:t>
            </a:r>
            <a:r>
              <a:rPr lang="ka-GE" b="1" dirty="0" smtClean="0">
                <a:solidFill>
                  <a:schemeClr val="tx2"/>
                </a:solidFill>
              </a:rPr>
              <a:t>169 </a:t>
            </a:r>
            <a:r>
              <a:rPr lang="ka-GE" b="1" dirty="0">
                <a:solidFill>
                  <a:schemeClr val="tx2"/>
                </a:solidFill>
              </a:rPr>
              <a:t>000 ლარი</a:t>
            </a:r>
            <a:r>
              <a:rPr lang="ka-GE" dirty="0">
                <a:solidFill>
                  <a:schemeClr val="tx2"/>
                </a:solidFill>
              </a:rPr>
              <a:t>;  გაიხარჯა </a:t>
            </a:r>
            <a:r>
              <a:rPr lang="ka-GE" dirty="0" smtClean="0">
                <a:solidFill>
                  <a:schemeClr val="tx2"/>
                </a:solidFill>
              </a:rPr>
              <a:t>- </a:t>
            </a:r>
            <a:r>
              <a:rPr lang="ka-GE" b="1" dirty="0" smtClean="0">
                <a:solidFill>
                  <a:schemeClr val="tx2"/>
                </a:solidFill>
              </a:rPr>
              <a:t>168 026 </a:t>
            </a:r>
            <a:r>
              <a:rPr lang="ka-GE" b="1" dirty="0">
                <a:solidFill>
                  <a:schemeClr val="tx2"/>
                </a:solidFill>
              </a:rPr>
              <a:t>ლარი</a:t>
            </a:r>
          </a:p>
          <a:p>
            <a:pPr marL="285750" indent="-285750">
              <a:buFont typeface="Wingdings" pitchFamily="2" charset="2"/>
              <a:buChar char="ü"/>
            </a:pPr>
            <a:endParaRPr lang="en-US" dirty="0">
              <a:solidFill>
                <a:schemeClr val="tx2"/>
              </a:solidFill>
            </a:endParaRPr>
          </a:p>
          <a:p>
            <a:pPr marL="285750" indent="-285750">
              <a:buFont typeface="Wingdings" pitchFamily="2" charset="2"/>
              <a:buChar char="ü"/>
            </a:pPr>
            <a:r>
              <a:rPr lang="en-US" dirty="0">
                <a:solidFill>
                  <a:schemeClr val="tx2"/>
                </a:solidFill>
              </a:rPr>
              <a:t>ა</a:t>
            </a:r>
            <a:r>
              <a:rPr lang="ka-GE" dirty="0">
                <a:solidFill>
                  <a:schemeClr val="tx2"/>
                </a:solidFill>
              </a:rPr>
              <a:t>(</a:t>
            </a:r>
            <a:r>
              <a:rPr lang="en-US" dirty="0">
                <a:solidFill>
                  <a:schemeClr val="tx2"/>
                </a:solidFill>
              </a:rPr>
              <a:t>ა</a:t>
            </a:r>
            <a:r>
              <a:rPr lang="ka-GE" dirty="0">
                <a:solidFill>
                  <a:schemeClr val="tx2"/>
                </a:solidFill>
              </a:rPr>
              <a:t>)</a:t>
            </a:r>
            <a:r>
              <a:rPr lang="en-US" dirty="0" err="1">
                <a:solidFill>
                  <a:schemeClr val="tx2"/>
                </a:solidFill>
              </a:rPr>
              <a:t>იპ</a:t>
            </a:r>
            <a:r>
              <a:rPr lang="en-US" dirty="0">
                <a:solidFill>
                  <a:schemeClr val="tx2"/>
                </a:solidFill>
              </a:rPr>
              <a:t> - </a:t>
            </a:r>
            <a:r>
              <a:rPr lang="en-US" dirty="0" err="1">
                <a:solidFill>
                  <a:schemeClr val="tx2"/>
                </a:solidFill>
              </a:rPr>
              <a:t>აჭარის</a:t>
            </a:r>
            <a:r>
              <a:rPr lang="en-US" dirty="0">
                <a:solidFill>
                  <a:schemeClr val="tx2"/>
                </a:solidFill>
              </a:rPr>
              <a:t> </a:t>
            </a:r>
            <a:r>
              <a:rPr lang="en-US" dirty="0" err="1">
                <a:solidFill>
                  <a:schemeClr val="tx2"/>
                </a:solidFill>
              </a:rPr>
              <a:t>ხალხური</a:t>
            </a:r>
            <a:r>
              <a:rPr lang="en-US" dirty="0">
                <a:solidFill>
                  <a:schemeClr val="tx2"/>
                </a:solidFill>
              </a:rPr>
              <a:t> </a:t>
            </a:r>
            <a:r>
              <a:rPr lang="en-US" dirty="0" err="1">
                <a:solidFill>
                  <a:schemeClr val="tx2"/>
                </a:solidFill>
              </a:rPr>
              <a:t>ხელოვნების</a:t>
            </a:r>
            <a:r>
              <a:rPr lang="en-US" dirty="0">
                <a:solidFill>
                  <a:schemeClr val="tx2"/>
                </a:solidFill>
              </a:rPr>
              <a:t> </a:t>
            </a:r>
            <a:r>
              <a:rPr lang="en-US" dirty="0" err="1">
                <a:solidFill>
                  <a:schemeClr val="tx2"/>
                </a:solidFill>
              </a:rPr>
              <a:t>სკოლა</a:t>
            </a:r>
            <a:endParaRPr lang="ka-GE" dirty="0">
              <a:solidFill>
                <a:schemeClr val="tx2"/>
              </a:solidFill>
            </a:endParaRPr>
          </a:p>
          <a:p>
            <a:pPr lvl="1"/>
            <a:r>
              <a:rPr lang="ka-GE" dirty="0" smtClean="0">
                <a:solidFill>
                  <a:schemeClr val="tx2"/>
                </a:solidFill>
              </a:rPr>
              <a:t>ბიუჯეტი </a:t>
            </a:r>
            <a:r>
              <a:rPr lang="ka-GE" dirty="0">
                <a:solidFill>
                  <a:schemeClr val="tx2"/>
                </a:solidFill>
              </a:rPr>
              <a:t>- </a:t>
            </a:r>
            <a:r>
              <a:rPr lang="ka-GE" dirty="0" smtClean="0">
                <a:solidFill>
                  <a:schemeClr val="tx2"/>
                </a:solidFill>
              </a:rPr>
              <a:t>210</a:t>
            </a:r>
            <a:r>
              <a:rPr lang="ka-GE" b="1" dirty="0" smtClean="0">
                <a:solidFill>
                  <a:schemeClr val="tx2"/>
                </a:solidFill>
              </a:rPr>
              <a:t> </a:t>
            </a:r>
            <a:r>
              <a:rPr lang="ka-GE" b="1" dirty="0">
                <a:solidFill>
                  <a:schemeClr val="tx2"/>
                </a:solidFill>
              </a:rPr>
              <a:t>000 ლარი</a:t>
            </a:r>
            <a:r>
              <a:rPr lang="ka-GE" dirty="0">
                <a:solidFill>
                  <a:schemeClr val="tx2"/>
                </a:solidFill>
              </a:rPr>
              <a:t>; გაიხარჯა </a:t>
            </a:r>
            <a:r>
              <a:rPr lang="ka-GE" dirty="0" smtClean="0">
                <a:solidFill>
                  <a:schemeClr val="tx2"/>
                </a:solidFill>
              </a:rPr>
              <a:t>- </a:t>
            </a:r>
            <a:r>
              <a:rPr lang="ka-GE" b="1" dirty="0" smtClean="0">
                <a:solidFill>
                  <a:schemeClr val="tx2"/>
                </a:solidFill>
              </a:rPr>
              <a:t>209 998 ლარი</a:t>
            </a:r>
          </a:p>
          <a:p>
            <a:endParaRPr lang="ka-GE" b="1" dirty="0">
              <a:solidFill>
                <a:schemeClr val="tx2"/>
              </a:solidFill>
            </a:endParaRPr>
          </a:p>
          <a:p>
            <a:r>
              <a:rPr lang="ru-RU" b="1" dirty="0" smtClean="0">
                <a:solidFill>
                  <a:schemeClr val="tx2"/>
                </a:solidFill>
              </a:rPr>
              <a:t>2012 წელს აჭარის განათლების, კულტურისა და სპორტის სამინისტროს დაქვემდებარებაში გადმოვიდა სკოლისგარეშე სახელოვნებო საგანმანათლებლო დაწესებულებები </a:t>
            </a:r>
          </a:p>
          <a:p>
            <a:endParaRPr lang="ru-RU" dirty="0" smtClean="0">
              <a:solidFill>
                <a:schemeClr val="tx2"/>
              </a:solidFill>
            </a:endParaRPr>
          </a:p>
          <a:p>
            <a:pPr marL="457200" indent="-457200">
              <a:buFont typeface="Wingdings" pitchFamily="2" charset="2"/>
              <a:buChar char="ü"/>
            </a:pPr>
            <a:r>
              <a:rPr lang="ru-RU" dirty="0" smtClean="0">
                <a:solidFill>
                  <a:schemeClr val="tx2"/>
                </a:solidFill>
              </a:rPr>
              <a:t>ა</a:t>
            </a:r>
            <a:r>
              <a:rPr lang="ka-GE" dirty="0" smtClean="0">
                <a:solidFill>
                  <a:schemeClr val="tx2"/>
                </a:solidFill>
              </a:rPr>
              <a:t>(</a:t>
            </a:r>
            <a:r>
              <a:rPr lang="ru-RU" dirty="0" smtClean="0">
                <a:solidFill>
                  <a:schemeClr val="tx2"/>
                </a:solidFill>
              </a:rPr>
              <a:t>ა</a:t>
            </a:r>
            <a:r>
              <a:rPr lang="ka-GE" dirty="0" smtClean="0">
                <a:solidFill>
                  <a:schemeClr val="tx2"/>
                </a:solidFill>
              </a:rPr>
              <a:t>)</a:t>
            </a:r>
            <a:r>
              <a:rPr lang="ru-RU" dirty="0" smtClean="0">
                <a:solidFill>
                  <a:schemeClr val="tx2"/>
                </a:solidFill>
              </a:rPr>
              <a:t>იპ </a:t>
            </a:r>
            <a:r>
              <a:rPr lang="ru-RU" dirty="0">
                <a:solidFill>
                  <a:schemeClr val="tx2"/>
                </a:solidFill>
              </a:rPr>
              <a:t>- მელიტონ  ბალანჩივაძის  სახელობის  ხელოვნების  სკოლა </a:t>
            </a:r>
          </a:p>
          <a:p>
            <a:pPr marL="457200" indent="-457200">
              <a:buFont typeface="Wingdings" pitchFamily="2" charset="2"/>
              <a:buChar char="ü"/>
            </a:pPr>
            <a:r>
              <a:rPr lang="ru-RU" dirty="0" smtClean="0">
                <a:solidFill>
                  <a:schemeClr val="tx2"/>
                </a:solidFill>
              </a:rPr>
              <a:t>ა</a:t>
            </a:r>
            <a:r>
              <a:rPr lang="ka-GE" dirty="0" smtClean="0">
                <a:solidFill>
                  <a:schemeClr val="tx2"/>
                </a:solidFill>
              </a:rPr>
              <a:t>(</a:t>
            </a:r>
            <a:r>
              <a:rPr lang="ru-RU" dirty="0" smtClean="0">
                <a:solidFill>
                  <a:schemeClr val="tx2"/>
                </a:solidFill>
              </a:rPr>
              <a:t>ა</a:t>
            </a:r>
            <a:r>
              <a:rPr lang="ka-GE" dirty="0" smtClean="0">
                <a:solidFill>
                  <a:schemeClr val="tx2"/>
                </a:solidFill>
              </a:rPr>
              <a:t>)</a:t>
            </a:r>
            <a:r>
              <a:rPr lang="ru-RU" dirty="0" smtClean="0">
                <a:solidFill>
                  <a:schemeClr val="tx2"/>
                </a:solidFill>
              </a:rPr>
              <a:t>იპ </a:t>
            </a:r>
            <a:r>
              <a:rPr lang="ru-RU" dirty="0">
                <a:solidFill>
                  <a:schemeClr val="tx2"/>
                </a:solidFill>
              </a:rPr>
              <a:t>- ზაქარია ფალიაშვილის  სახელობის  სამუსიკო  სკოლა</a:t>
            </a:r>
          </a:p>
          <a:p>
            <a:pPr marL="457200" indent="-457200">
              <a:buFont typeface="Wingdings" pitchFamily="2" charset="2"/>
              <a:buChar char="ü"/>
            </a:pPr>
            <a:r>
              <a:rPr lang="ru-RU" dirty="0" smtClean="0">
                <a:solidFill>
                  <a:schemeClr val="tx2"/>
                </a:solidFill>
              </a:rPr>
              <a:t>ა</a:t>
            </a:r>
            <a:r>
              <a:rPr lang="ka-GE" dirty="0" smtClean="0">
                <a:solidFill>
                  <a:schemeClr val="tx2"/>
                </a:solidFill>
              </a:rPr>
              <a:t>(</a:t>
            </a:r>
            <a:r>
              <a:rPr lang="ru-RU" dirty="0" smtClean="0">
                <a:solidFill>
                  <a:schemeClr val="tx2"/>
                </a:solidFill>
              </a:rPr>
              <a:t>ა</a:t>
            </a:r>
            <a:r>
              <a:rPr lang="ka-GE" dirty="0" smtClean="0">
                <a:solidFill>
                  <a:schemeClr val="tx2"/>
                </a:solidFill>
              </a:rPr>
              <a:t>)</a:t>
            </a:r>
            <a:r>
              <a:rPr lang="ru-RU" dirty="0" smtClean="0">
                <a:solidFill>
                  <a:schemeClr val="tx2"/>
                </a:solidFill>
              </a:rPr>
              <a:t>იპ </a:t>
            </a:r>
            <a:r>
              <a:rPr lang="ru-RU" dirty="0">
                <a:solidFill>
                  <a:schemeClr val="tx2"/>
                </a:solidFill>
              </a:rPr>
              <a:t>- რევაზ   ლაღიძის  სახელობის  სამუსიკო  სკოლა</a:t>
            </a:r>
          </a:p>
          <a:p>
            <a:pPr marL="457200" indent="-457200">
              <a:buFont typeface="Wingdings" pitchFamily="2" charset="2"/>
              <a:buChar char="ü"/>
            </a:pPr>
            <a:r>
              <a:rPr lang="ru-RU" dirty="0" smtClean="0">
                <a:solidFill>
                  <a:schemeClr val="tx2"/>
                </a:solidFill>
              </a:rPr>
              <a:t>ა</a:t>
            </a:r>
            <a:r>
              <a:rPr lang="ka-GE" dirty="0" smtClean="0">
                <a:solidFill>
                  <a:schemeClr val="tx2"/>
                </a:solidFill>
              </a:rPr>
              <a:t>(</a:t>
            </a:r>
            <a:r>
              <a:rPr lang="ru-RU" dirty="0" smtClean="0">
                <a:solidFill>
                  <a:schemeClr val="tx2"/>
                </a:solidFill>
              </a:rPr>
              <a:t>ა</a:t>
            </a:r>
            <a:r>
              <a:rPr lang="ka-GE" dirty="0" smtClean="0">
                <a:solidFill>
                  <a:schemeClr val="tx2"/>
                </a:solidFill>
              </a:rPr>
              <a:t>)</a:t>
            </a:r>
            <a:r>
              <a:rPr lang="ru-RU" dirty="0" smtClean="0">
                <a:solidFill>
                  <a:schemeClr val="tx2"/>
                </a:solidFill>
              </a:rPr>
              <a:t>იპ </a:t>
            </a:r>
            <a:r>
              <a:rPr lang="ru-RU" dirty="0">
                <a:solidFill>
                  <a:schemeClr val="tx2"/>
                </a:solidFill>
              </a:rPr>
              <a:t>- ვახტანგ ჭაბუკიანის სახელობის კლასიკური ბალეტის </a:t>
            </a:r>
            <a:r>
              <a:rPr lang="ru-RU" dirty="0" smtClean="0">
                <a:solidFill>
                  <a:schemeClr val="tx2"/>
                </a:solidFill>
              </a:rPr>
              <a:t>სკოლა</a:t>
            </a:r>
            <a:endParaRPr lang="en-US" dirty="0" smtClean="0">
              <a:solidFill>
                <a:schemeClr val="tx2"/>
              </a:solidFill>
            </a:endParaRPr>
          </a:p>
          <a:p>
            <a:endParaRPr lang="en-US" sz="2000" dirty="0">
              <a:solidFill>
                <a:schemeClr val="tx2"/>
              </a:solidFill>
            </a:endParaRPr>
          </a:p>
        </p:txBody>
      </p:sp>
      <p:cxnSp>
        <p:nvCxnSpPr>
          <p:cNvPr id="10" name="Прямая соединительная линия 9"/>
          <p:cNvCxnSpPr>
            <a:cxnSpLocks noChangeShapeType="1"/>
          </p:cNvCxnSpPr>
          <p:nvPr/>
        </p:nvCxnSpPr>
        <p:spPr bwMode="auto">
          <a:xfrm flipV="1">
            <a:off x="285750" y="357188"/>
            <a:ext cx="3071813" cy="0"/>
          </a:xfrm>
          <a:prstGeom prst="line">
            <a:avLst/>
          </a:prstGeom>
          <a:noFill/>
          <a:ln w="38100">
            <a:solidFill>
              <a:srgbClr val="F79646"/>
            </a:solidFill>
            <a:round/>
            <a:headEnd/>
            <a:tailEn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cxnSp>
        <p:nvCxnSpPr>
          <p:cNvPr id="11" name="Прямая соединительная линия 10"/>
          <p:cNvCxnSpPr>
            <a:cxnSpLocks noChangeShapeType="1"/>
          </p:cNvCxnSpPr>
          <p:nvPr/>
        </p:nvCxnSpPr>
        <p:spPr bwMode="auto">
          <a:xfrm rot="5400000">
            <a:off x="0" y="642938"/>
            <a:ext cx="571500" cy="0"/>
          </a:xfrm>
          <a:prstGeom prst="line">
            <a:avLst/>
          </a:prstGeom>
          <a:noFill/>
          <a:ln w="38100">
            <a:solidFill>
              <a:srgbClr val="F79646"/>
            </a:solidFill>
            <a:round/>
            <a:headEnd/>
            <a:tailEn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sp>
        <p:nvSpPr>
          <p:cNvPr id="2" name="Rectangle 1"/>
          <p:cNvSpPr/>
          <p:nvPr/>
        </p:nvSpPr>
        <p:spPr>
          <a:xfrm>
            <a:off x="9318625" y="-4411851"/>
            <a:ext cx="2286000" cy="707886"/>
          </a:xfrm>
          <a:prstGeom prst="rect">
            <a:avLst/>
          </a:prstGeom>
        </p:spPr>
        <p:txBody>
          <a:bodyPr>
            <a:spAutoFit/>
          </a:bodyPr>
          <a:lstStyle/>
          <a:p>
            <a:pPr lvl="0" fontAlgn="base">
              <a:spcBef>
                <a:spcPct val="0"/>
              </a:spcBef>
              <a:spcAft>
                <a:spcPct val="0"/>
              </a:spcAft>
            </a:pPr>
            <a:endParaRPr lang="ka-GE" sz="2000" dirty="0">
              <a:solidFill>
                <a:srgbClr val="1F497D"/>
              </a:solidFill>
              <a:latin typeface="Arial" charset="0"/>
              <a:ea typeface="ＭＳ Ｐゴシック" charset="0"/>
              <a:cs typeface="Arial" charset="0"/>
            </a:endParaRPr>
          </a:p>
          <a:p>
            <a:pPr lvl="0" fontAlgn="base">
              <a:spcBef>
                <a:spcPct val="0"/>
              </a:spcBef>
              <a:spcAft>
                <a:spcPct val="0"/>
              </a:spcAft>
            </a:pPr>
            <a:r>
              <a:rPr lang="en-US" sz="2000" dirty="0">
                <a:solidFill>
                  <a:srgbClr val="1F497D"/>
                </a:solidFill>
                <a:latin typeface="Arial" charset="0"/>
                <a:ea typeface="ＭＳ Ｐゴシック" charset="0"/>
                <a:cs typeface="Arial" charset="0"/>
              </a:rPr>
              <a:t> </a:t>
            </a:r>
          </a:p>
        </p:txBody>
      </p:sp>
      <p:sp>
        <p:nvSpPr>
          <p:cNvPr id="7" name="Овал 10"/>
          <p:cNvSpPr/>
          <p:nvPr/>
        </p:nvSpPr>
        <p:spPr>
          <a:xfrm>
            <a:off x="285750" y="1473182"/>
            <a:ext cx="216024" cy="21602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chemeClr val="tx1"/>
                </a:solidFill>
              </a:ln>
            </a:endParaRPr>
          </a:p>
        </p:txBody>
      </p:sp>
      <p:cxnSp>
        <p:nvCxnSpPr>
          <p:cNvPr id="8" name="Прямая соединительная линия 9"/>
          <p:cNvCxnSpPr/>
          <p:nvPr/>
        </p:nvCxnSpPr>
        <p:spPr>
          <a:xfrm flipV="1">
            <a:off x="5868144" y="6597352"/>
            <a:ext cx="3071813"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 name="Прямая соединительная линия 10"/>
          <p:cNvCxnSpPr/>
          <p:nvPr/>
        </p:nvCxnSpPr>
        <p:spPr>
          <a:xfrm rot="5400000">
            <a:off x="8678738" y="6307038"/>
            <a:ext cx="5715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2" name="Овал 10"/>
          <p:cNvSpPr/>
          <p:nvPr/>
        </p:nvSpPr>
        <p:spPr>
          <a:xfrm>
            <a:off x="285750" y="3881195"/>
            <a:ext cx="216024" cy="21602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chemeClr val="tx1"/>
                </a:solidFill>
              </a:ln>
            </a:endParaRPr>
          </a:p>
        </p:txBody>
      </p:sp>
    </p:spTree>
    <p:extLst>
      <p:ext uri="{BB962C8B-B14F-4D97-AF65-F5344CB8AC3E}">
        <p14:creationId xmlns="" xmlns:p14="http://schemas.microsoft.com/office/powerpoint/2010/main" val="190832846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357188" y="428625"/>
            <a:ext cx="8229600" cy="642938"/>
          </a:xfrm>
        </p:spPr>
        <p:txBody>
          <a:bodyPr/>
          <a:lstStyle/>
          <a:p>
            <a:pPr algn="l"/>
            <a:r>
              <a:rPr lang="ka-GE" sz="2400" b="1" dirty="0">
                <a:solidFill>
                  <a:schemeClr val="accent1">
                    <a:lumMod val="75000"/>
                  </a:schemeClr>
                </a:solidFill>
              </a:rPr>
              <a:t>2012 წლის </a:t>
            </a:r>
            <a:r>
              <a:rPr lang="en-US" sz="2400" b="1" dirty="0" err="1" smtClean="0">
                <a:solidFill>
                  <a:schemeClr val="accent1">
                    <a:lumMod val="75000"/>
                  </a:schemeClr>
                </a:solidFill>
              </a:rPr>
              <a:t>პრიორიტეტული</a:t>
            </a:r>
            <a:r>
              <a:rPr lang="en-US" sz="2400" b="1" dirty="0" smtClean="0">
                <a:solidFill>
                  <a:schemeClr val="accent1">
                    <a:lumMod val="75000"/>
                  </a:schemeClr>
                </a:solidFill>
              </a:rPr>
              <a:t> </a:t>
            </a:r>
            <a:r>
              <a:rPr lang="en-US" sz="2400" b="1" dirty="0" err="1" smtClean="0">
                <a:solidFill>
                  <a:schemeClr val="accent1">
                    <a:lumMod val="75000"/>
                  </a:schemeClr>
                </a:solidFill>
              </a:rPr>
              <a:t>მიმართულებები</a:t>
            </a:r>
            <a:endParaRPr lang="ka-GE" sz="2400" b="1" dirty="0">
              <a:solidFill>
                <a:schemeClr val="accent1">
                  <a:lumMod val="75000"/>
                </a:schemeClr>
              </a:solidFill>
            </a:endParaRPr>
          </a:p>
        </p:txBody>
      </p:sp>
      <p:sp>
        <p:nvSpPr>
          <p:cNvPr id="36867" name="Содержимое 2"/>
          <p:cNvSpPr>
            <a:spLocks noGrp="1"/>
          </p:cNvSpPr>
          <p:nvPr>
            <p:ph idx="1"/>
          </p:nvPr>
        </p:nvSpPr>
        <p:spPr>
          <a:xfrm>
            <a:off x="428625" y="1357313"/>
            <a:ext cx="8215313" cy="4952007"/>
          </a:xfrm>
        </p:spPr>
        <p:txBody>
          <a:bodyPr>
            <a:normAutofit/>
          </a:bodyPr>
          <a:lstStyle/>
          <a:p>
            <a:pPr lvl="1">
              <a:lnSpc>
                <a:spcPct val="120000"/>
              </a:lnSpc>
              <a:buFont typeface="Arial" charset="0"/>
              <a:buNone/>
            </a:pPr>
            <a:endParaRPr lang="ka-GE" sz="1500" dirty="0">
              <a:solidFill>
                <a:schemeClr val="tx2"/>
              </a:solidFill>
              <a:latin typeface="Calibri" charset="0"/>
            </a:endParaRPr>
          </a:p>
          <a:p>
            <a:pPr>
              <a:lnSpc>
                <a:spcPct val="150000"/>
              </a:lnSpc>
            </a:pPr>
            <a:r>
              <a:rPr lang="ru-RU" sz="2000" dirty="0" err="1" smtClean="0">
                <a:solidFill>
                  <a:schemeClr val="tx2"/>
                </a:solidFill>
                <a:latin typeface="Calibri" charset="0"/>
              </a:rPr>
              <a:t>მუზეუმების</a:t>
            </a:r>
            <a:r>
              <a:rPr lang="ru-RU" sz="2000" dirty="0" smtClean="0">
                <a:solidFill>
                  <a:schemeClr val="tx2"/>
                </a:solidFill>
                <a:latin typeface="Calibri" charset="0"/>
              </a:rPr>
              <a:t> </a:t>
            </a:r>
            <a:r>
              <a:rPr lang="ru-RU" sz="2000" dirty="0" err="1" smtClean="0">
                <a:solidFill>
                  <a:schemeClr val="tx2"/>
                </a:solidFill>
                <a:latin typeface="Calibri" charset="0"/>
              </a:rPr>
              <a:t>რეაბილიტაცია</a:t>
            </a:r>
            <a:r>
              <a:rPr lang="ru-RU" sz="2000" dirty="0" smtClean="0">
                <a:solidFill>
                  <a:schemeClr val="tx2"/>
                </a:solidFill>
                <a:latin typeface="Calibri" charset="0"/>
              </a:rPr>
              <a:t> </a:t>
            </a:r>
            <a:r>
              <a:rPr lang="ru-RU" sz="2000" dirty="0" err="1" smtClean="0">
                <a:solidFill>
                  <a:schemeClr val="tx2"/>
                </a:solidFill>
                <a:latin typeface="Calibri" charset="0"/>
              </a:rPr>
              <a:t>და</a:t>
            </a:r>
            <a:r>
              <a:rPr lang="ru-RU" sz="2000" dirty="0" smtClean="0">
                <a:solidFill>
                  <a:schemeClr val="tx2"/>
                </a:solidFill>
                <a:latin typeface="Calibri" charset="0"/>
              </a:rPr>
              <a:t> </a:t>
            </a:r>
            <a:r>
              <a:rPr lang="ru-RU" sz="2000" dirty="0" err="1" smtClean="0">
                <a:solidFill>
                  <a:schemeClr val="tx2"/>
                </a:solidFill>
                <a:latin typeface="Calibri" charset="0"/>
              </a:rPr>
              <a:t>ტექნიკური</a:t>
            </a:r>
            <a:r>
              <a:rPr lang="ka-GE" sz="2000" dirty="0">
                <a:solidFill>
                  <a:schemeClr val="tx2"/>
                </a:solidFill>
                <a:latin typeface="Calibri" charset="0"/>
              </a:rPr>
              <a:t> </a:t>
            </a:r>
            <a:r>
              <a:rPr lang="ru-RU" sz="2000" dirty="0" err="1" smtClean="0">
                <a:solidFill>
                  <a:schemeClr val="tx2"/>
                </a:solidFill>
                <a:latin typeface="Calibri" charset="0"/>
              </a:rPr>
              <a:t>ბაზის</a:t>
            </a:r>
            <a:r>
              <a:rPr lang="ru-RU" sz="2000" dirty="0" smtClean="0">
                <a:solidFill>
                  <a:schemeClr val="tx2"/>
                </a:solidFill>
                <a:latin typeface="Calibri" charset="0"/>
              </a:rPr>
              <a:t> </a:t>
            </a:r>
            <a:r>
              <a:rPr lang="ru-RU" sz="2000" dirty="0" err="1" smtClean="0">
                <a:solidFill>
                  <a:schemeClr val="tx2"/>
                </a:solidFill>
                <a:latin typeface="Calibri" charset="0"/>
              </a:rPr>
              <a:t>განახლება</a:t>
            </a:r>
            <a:endParaRPr lang="ru-RU" sz="2000" dirty="0" smtClean="0">
              <a:solidFill>
                <a:schemeClr val="tx2"/>
              </a:solidFill>
              <a:latin typeface="Calibri" charset="0"/>
            </a:endParaRPr>
          </a:p>
          <a:p>
            <a:pPr>
              <a:lnSpc>
                <a:spcPct val="150000"/>
              </a:lnSpc>
            </a:pPr>
            <a:r>
              <a:rPr lang="ru-RU" sz="2000" dirty="0" err="1" smtClean="0">
                <a:solidFill>
                  <a:schemeClr val="tx2"/>
                </a:solidFill>
                <a:latin typeface="Calibri" charset="0"/>
              </a:rPr>
              <a:t>სამუზეუმო</a:t>
            </a:r>
            <a:r>
              <a:rPr lang="ru-RU" sz="2000" dirty="0" smtClean="0">
                <a:solidFill>
                  <a:schemeClr val="tx2"/>
                </a:solidFill>
                <a:latin typeface="Calibri" charset="0"/>
              </a:rPr>
              <a:t> </a:t>
            </a:r>
            <a:r>
              <a:rPr lang="ru-RU" sz="2000" dirty="0" err="1" smtClean="0">
                <a:solidFill>
                  <a:schemeClr val="tx2"/>
                </a:solidFill>
                <a:latin typeface="Calibri" charset="0"/>
              </a:rPr>
              <a:t>ფონდებისა</a:t>
            </a:r>
            <a:r>
              <a:rPr lang="ru-RU" sz="2000" dirty="0" smtClean="0">
                <a:solidFill>
                  <a:schemeClr val="tx2"/>
                </a:solidFill>
                <a:latin typeface="Calibri" charset="0"/>
              </a:rPr>
              <a:t> </a:t>
            </a:r>
            <a:r>
              <a:rPr lang="ru-RU" sz="2000" dirty="0" err="1" smtClean="0">
                <a:solidFill>
                  <a:schemeClr val="tx2"/>
                </a:solidFill>
                <a:latin typeface="Calibri" charset="0"/>
              </a:rPr>
              <a:t>და</a:t>
            </a:r>
            <a:r>
              <a:rPr lang="ru-RU" sz="2000" dirty="0" smtClean="0">
                <a:solidFill>
                  <a:schemeClr val="tx2"/>
                </a:solidFill>
                <a:latin typeface="Calibri" charset="0"/>
              </a:rPr>
              <a:t> </a:t>
            </a:r>
            <a:r>
              <a:rPr lang="ru-RU" sz="2000" dirty="0" err="1" smtClean="0">
                <a:solidFill>
                  <a:schemeClr val="tx2"/>
                </a:solidFill>
                <a:latin typeface="Calibri" charset="0"/>
              </a:rPr>
              <a:t>ექსპონატების</a:t>
            </a:r>
            <a:r>
              <a:rPr lang="ru-RU" sz="2000" dirty="0" smtClean="0">
                <a:solidFill>
                  <a:schemeClr val="tx2"/>
                </a:solidFill>
                <a:latin typeface="Calibri" charset="0"/>
              </a:rPr>
              <a:t> </a:t>
            </a:r>
            <a:r>
              <a:rPr lang="ru-RU" sz="2000" dirty="0" err="1" smtClean="0">
                <a:solidFill>
                  <a:schemeClr val="tx2"/>
                </a:solidFill>
                <a:latin typeface="Calibri" charset="0"/>
              </a:rPr>
              <a:t>პასპორტიზაცია-ინვენტარიზაცია</a:t>
            </a:r>
            <a:r>
              <a:rPr lang="ru-RU" sz="2000" dirty="0" smtClean="0">
                <a:solidFill>
                  <a:schemeClr val="tx2"/>
                </a:solidFill>
                <a:latin typeface="Calibri" charset="0"/>
              </a:rPr>
              <a:t> </a:t>
            </a:r>
          </a:p>
          <a:p>
            <a:pPr>
              <a:lnSpc>
                <a:spcPct val="150000"/>
              </a:lnSpc>
            </a:pPr>
            <a:r>
              <a:rPr lang="ru-RU" sz="2000" dirty="0" err="1" smtClean="0">
                <a:solidFill>
                  <a:schemeClr val="tx2"/>
                </a:solidFill>
                <a:latin typeface="Calibri" charset="0"/>
              </a:rPr>
              <a:t>კულტურის</a:t>
            </a:r>
            <a:r>
              <a:rPr lang="ru-RU" sz="2000" dirty="0" smtClean="0">
                <a:solidFill>
                  <a:schemeClr val="tx2"/>
                </a:solidFill>
                <a:latin typeface="Calibri" charset="0"/>
              </a:rPr>
              <a:t> </a:t>
            </a:r>
            <a:r>
              <a:rPr lang="ru-RU" sz="2000" dirty="0" err="1" smtClean="0">
                <a:solidFill>
                  <a:schemeClr val="tx2"/>
                </a:solidFill>
                <a:latin typeface="Calibri" charset="0"/>
              </a:rPr>
              <a:t>დაწესებულებების</a:t>
            </a:r>
            <a:r>
              <a:rPr lang="ru-RU" sz="2000" dirty="0" smtClean="0">
                <a:solidFill>
                  <a:schemeClr val="tx2"/>
                </a:solidFill>
                <a:latin typeface="Calibri" charset="0"/>
              </a:rPr>
              <a:t> </a:t>
            </a:r>
            <a:r>
              <a:rPr lang="ru-RU" sz="2000" dirty="0" err="1" smtClean="0">
                <a:solidFill>
                  <a:schemeClr val="tx2"/>
                </a:solidFill>
                <a:latin typeface="Calibri" charset="0"/>
              </a:rPr>
              <a:t>მართვისა</a:t>
            </a:r>
            <a:r>
              <a:rPr lang="ru-RU" sz="2000" dirty="0" smtClean="0">
                <a:solidFill>
                  <a:schemeClr val="tx2"/>
                </a:solidFill>
                <a:latin typeface="Calibri" charset="0"/>
              </a:rPr>
              <a:t> </a:t>
            </a:r>
            <a:r>
              <a:rPr lang="ru-RU" sz="2000" dirty="0" err="1" smtClean="0">
                <a:solidFill>
                  <a:schemeClr val="tx2"/>
                </a:solidFill>
                <a:latin typeface="Calibri" charset="0"/>
              </a:rPr>
              <a:t>და</a:t>
            </a:r>
            <a:r>
              <a:rPr lang="ru-RU" sz="2000" dirty="0" smtClean="0">
                <a:solidFill>
                  <a:schemeClr val="tx2"/>
                </a:solidFill>
                <a:latin typeface="Calibri" charset="0"/>
              </a:rPr>
              <a:t> </a:t>
            </a:r>
            <a:r>
              <a:rPr lang="ru-RU" sz="2000" dirty="0" err="1" smtClean="0">
                <a:solidFill>
                  <a:schemeClr val="tx2"/>
                </a:solidFill>
                <a:latin typeface="Calibri" charset="0"/>
              </a:rPr>
              <a:t>მენეჯმენტის</a:t>
            </a:r>
            <a:r>
              <a:rPr lang="ru-RU" sz="2000" dirty="0" smtClean="0">
                <a:solidFill>
                  <a:schemeClr val="tx2"/>
                </a:solidFill>
                <a:latin typeface="Calibri" charset="0"/>
              </a:rPr>
              <a:t> </a:t>
            </a:r>
            <a:r>
              <a:rPr lang="ru-RU" sz="2000" dirty="0" err="1" smtClean="0">
                <a:solidFill>
                  <a:schemeClr val="tx2"/>
                </a:solidFill>
                <a:latin typeface="Calibri" charset="0"/>
              </a:rPr>
              <a:t>სისტემის</a:t>
            </a:r>
            <a:r>
              <a:rPr lang="ru-RU" sz="2000" dirty="0" smtClean="0">
                <a:solidFill>
                  <a:schemeClr val="tx2"/>
                </a:solidFill>
                <a:latin typeface="Calibri" charset="0"/>
              </a:rPr>
              <a:t> </a:t>
            </a:r>
            <a:r>
              <a:rPr lang="ru-RU" sz="2000" dirty="0" err="1" smtClean="0">
                <a:solidFill>
                  <a:schemeClr val="tx2"/>
                </a:solidFill>
                <a:latin typeface="Calibri" charset="0"/>
              </a:rPr>
              <a:t>გაუმჯობესება</a:t>
            </a:r>
            <a:r>
              <a:rPr lang="ru-RU" sz="2000" dirty="0" smtClean="0">
                <a:solidFill>
                  <a:schemeClr val="tx2"/>
                </a:solidFill>
                <a:latin typeface="Calibri" charset="0"/>
              </a:rPr>
              <a:t> </a:t>
            </a:r>
            <a:r>
              <a:rPr lang="ru-RU" sz="2000" dirty="0" err="1" smtClean="0">
                <a:solidFill>
                  <a:schemeClr val="tx2"/>
                </a:solidFill>
                <a:latin typeface="Calibri" charset="0"/>
              </a:rPr>
              <a:t>და</a:t>
            </a:r>
            <a:r>
              <a:rPr lang="ru-RU" sz="2000" dirty="0" smtClean="0">
                <a:solidFill>
                  <a:schemeClr val="tx2"/>
                </a:solidFill>
                <a:latin typeface="Calibri" charset="0"/>
              </a:rPr>
              <a:t> </a:t>
            </a:r>
            <a:r>
              <a:rPr lang="ru-RU" sz="2000" dirty="0" err="1" smtClean="0">
                <a:solidFill>
                  <a:schemeClr val="tx2"/>
                </a:solidFill>
                <a:latin typeface="Calibri" charset="0"/>
              </a:rPr>
              <a:t>თანამედროვე</a:t>
            </a:r>
            <a:r>
              <a:rPr lang="ru-RU" sz="2000" dirty="0" smtClean="0">
                <a:solidFill>
                  <a:schemeClr val="tx2"/>
                </a:solidFill>
                <a:latin typeface="Calibri" charset="0"/>
              </a:rPr>
              <a:t> </a:t>
            </a:r>
            <a:r>
              <a:rPr lang="ru-RU" sz="2000" dirty="0" err="1" smtClean="0">
                <a:solidFill>
                  <a:schemeClr val="tx2"/>
                </a:solidFill>
                <a:latin typeface="Calibri" charset="0"/>
              </a:rPr>
              <a:t>სერვისების</a:t>
            </a:r>
            <a:r>
              <a:rPr lang="ru-RU" sz="2000" dirty="0" smtClean="0">
                <a:solidFill>
                  <a:schemeClr val="tx2"/>
                </a:solidFill>
                <a:latin typeface="Calibri" charset="0"/>
              </a:rPr>
              <a:t> </a:t>
            </a:r>
            <a:r>
              <a:rPr lang="ru-RU" sz="2000" dirty="0" err="1" smtClean="0">
                <a:solidFill>
                  <a:schemeClr val="tx2"/>
                </a:solidFill>
                <a:latin typeface="Calibri" charset="0"/>
              </a:rPr>
              <a:t>დანერგვა</a:t>
            </a:r>
            <a:endParaRPr lang="ru-RU" sz="2000" dirty="0" smtClean="0">
              <a:solidFill>
                <a:schemeClr val="tx2"/>
              </a:solidFill>
              <a:latin typeface="Calibri" charset="0"/>
            </a:endParaRPr>
          </a:p>
          <a:p>
            <a:pPr>
              <a:lnSpc>
                <a:spcPct val="150000"/>
              </a:lnSpc>
            </a:pPr>
            <a:r>
              <a:rPr lang="ru-RU" sz="2000" dirty="0" smtClean="0">
                <a:solidFill>
                  <a:schemeClr val="tx2"/>
                </a:solidFill>
                <a:latin typeface="Calibri" charset="0"/>
              </a:rPr>
              <a:t>კულტურის სფეროს კადრების </a:t>
            </a:r>
            <a:r>
              <a:rPr lang="ka-GE" sz="2000" dirty="0" smtClean="0">
                <a:solidFill>
                  <a:schemeClr val="tx2"/>
                </a:solidFill>
                <a:latin typeface="Calibri" charset="0"/>
              </a:rPr>
              <a:t>კონკურენტუნარიანობის ზრდა</a:t>
            </a:r>
            <a:endParaRPr lang="ru-RU" sz="2000" dirty="0" smtClean="0">
              <a:solidFill>
                <a:schemeClr val="tx2"/>
              </a:solidFill>
              <a:latin typeface="Calibri" charset="0"/>
            </a:endParaRPr>
          </a:p>
          <a:p>
            <a:pPr>
              <a:lnSpc>
                <a:spcPct val="150000"/>
              </a:lnSpc>
            </a:pPr>
            <a:r>
              <a:rPr lang="ru-RU" sz="2000" dirty="0" err="1" smtClean="0">
                <a:solidFill>
                  <a:schemeClr val="tx2"/>
                </a:solidFill>
                <a:latin typeface="Calibri" charset="0"/>
              </a:rPr>
              <a:t>კულტურულ-საგანმანათლებლო</a:t>
            </a:r>
            <a:r>
              <a:rPr lang="ru-RU" sz="2000" dirty="0" smtClean="0">
                <a:solidFill>
                  <a:schemeClr val="tx2"/>
                </a:solidFill>
                <a:latin typeface="Calibri" charset="0"/>
              </a:rPr>
              <a:t> </a:t>
            </a:r>
            <a:r>
              <a:rPr lang="ru-RU" sz="2000" dirty="0" err="1" smtClean="0">
                <a:solidFill>
                  <a:schemeClr val="tx2"/>
                </a:solidFill>
                <a:latin typeface="Calibri" charset="0"/>
              </a:rPr>
              <a:t>პროგრამების</a:t>
            </a:r>
            <a:r>
              <a:rPr lang="ru-RU" sz="2000" dirty="0" smtClean="0">
                <a:solidFill>
                  <a:schemeClr val="tx2"/>
                </a:solidFill>
                <a:latin typeface="Calibri" charset="0"/>
              </a:rPr>
              <a:t> </a:t>
            </a:r>
            <a:r>
              <a:rPr lang="ru-RU" sz="2000" dirty="0" err="1" smtClean="0">
                <a:solidFill>
                  <a:schemeClr val="tx2"/>
                </a:solidFill>
                <a:latin typeface="Calibri" charset="0"/>
              </a:rPr>
              <a:t>დანერგვა</a:t>
            </a:r>
            <a:endParaRPr lang="ru-RU" sz="2000" dirty="0" smtClean="0">
              <a:solidFill>
                <a:schemeClr val="tx2"/>
              </a:solidFill>
              <a:latin typeface="Calibri" charset="0"/>
            </a:endParaRPr>
          </a:p>
          <a:p>
            <a:pPr>
              <a:lnSpc>
                <a:spcPct val="150000"/>
              </a:lnSpc>
            </a:pPr>
            <a:r>
              <a:rPr lang="ru-RU" sz="2000" dirty="0" err="1" smtClean="0">
                <a:solidFill>
                  <a:schemeClr val="tx2"/>
                </a:solidFill>
                <a:latin typeface="Calibri" charset="0"/>
              </a:rPr>
              <a:t>არქეოლოგიური</a:t>
            </a:r>
            <a:r>
              <a:rPr lang="ru-RU" sz="2000" dirty="0" smtClean="0">
                <a:solidFill>
                  <a:schemeClr val="tx2"/>
                </a:solidFill>
                <a:latin typeface="Calibri" charset="0"/>
              </a:rPr>
              <a:t> </a:t>
            </a:r>
            <a:r>
              <a:rPr lang="ru-RU" sz="2000" dirty="0" err="1" smtClean="0">
                <a:solidFill>
                  <a:schemeClr val="tx2"/>
                </a:solidFill>
                <a:latin typeface="Calibri" charset="0"/>
              </a:rPr>
              <a:t>კვ</a:t>
            </a:r>
            <a:r>
              <a:rPr lang="ka-GE" sz="2000" dirty="0" smtClean="0">
                <a:solidFill>
                  <a:schemeClr val="tx2"/>
                </a:solidFill>
                <a:latin typeface="Calibri" charset="0"/>
              </a:rPr>
              <a:t>ლევების</a:t>
            </a:r>
            <a:r>
              <a:rPr lang="ru-RU" sz="2000" dirty="0" smtClean="0">
                <a:solidFill>
                  <a:schemeClr val="tx2"/>
                </a:solidFill>
                <a:latin typeface="Calibri" charset="0"/>
              </a:rPr>
              <a:t> ჩატარება</a:t>
            </a:r>
            <a:r>
              <a:rPr lang="ka-GE" sz="2000" dirty="0" smtClean="0">
                <a:solidFill>
                  <a:schemeClr val="tx2"/>
                </a:solidFill>
                <a:latin typeface="Calibri" charset="0"/>
              </a:rPr>
              <a:t> </a:t>
            </a:r>
          </a:p>
          <a:p>
            <a:pPr>
              <a:lnSpc>
                <a:spcPct val="150000"/>
              </a:lnSpc>
            </a:pPr>
            <a:r>
              <a:rPr lang="ru-RU" sz="2000" dirty="0" smtClean="0">
                <a:solidFill>
                  <a:schemeClr val="tx2"/>
                </a:solidFill>
                <a:latin typeface="Calibri" charset="0"/>
              </a:rPr>
              <a:t>სახელოვნებო განათლების ხარისხის გაზრდა </a:t>
            </a:r>
          </a:p>
          <a:p>
            <a:pPr>
              <a:buFont typeface="Arial" charset="0"/>
              <a:buNone/>
            </a:pPr>
            <a:endParaRPr lang="ru-RU" sz="1600" dirty="0">
              <a:solidFill>
                <a:schemeClr val="tx2"/>
              </a:solidFill>
              <a:latin typeface="Calibri" charset="0"/>
            </a:endParaRPr>
          </a:p>
          <a:p>
            <a:endParaRPr lang="ka-GE" sz="1600" dirty="0">
              <a:solidFill>
                <a:schemeClr val="tx2"/>
              </a:solidFill>
              <a:latin typeface="Calibri" charset="0"/>
            </a:endParaRPr>
          </a:p>
        </p:txBody>
      </p:sp>
      <p:cxnSp>
        <p:nvCxnSpPr>
          <p:cNvPr id="4" name="Прямая соединительная линия 3"/>
          <p:cNvCxnSpPr>
            <a:cxnSpLocks noChangeShapeType="1"/>
          </p:cNvCxnSpPr>
          <p:nvPr/>
        </p:nvCxnSpPr>
        <p:spPr bwMode="auto">
          <a:xfrm flipV="1">
            <a:off x="285750" y="357188"/>
            <a:ext cx="4143375" cy="0"/>
          </a:xfrm>
          <a:prstGeom prst="line">
            <a:avLst/>
          </a:prstGeom>
          <a:noFill/>
          <a:ln w="38100">
            <a:solidFill>
              <a:srgbClr val="F79646"/>
            </a:solidFill>
            <a:round/>
            <a:headEnd/>
            <a:tailEn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cxnSp>
        <p:nvCxnSpPr>
          <p:cNvPr id="5" name="Прямая соединительная линия 4"/>
          <p:cNvCxnSpPr>
            <a:cxnSpLocks noChangeShapeType="1"/>
          </p:cNvCxnSpPr>
          <p:nvPr/>
        </p:nvCxnSpPr>
        <p:spPr bwMode="auto">
          <a:xfrm rot="5400000">
            <a:off x="0" y="642938"/>
            <a:ext cx="571500" cy="0"/>
          </a:xfrm>
          <a:prstGeom prst="line">
            <a:avLst/>
          </a:prstGeom>
          <a:noFill/>
          <a:ln w="38100">
            <a:solidFill>
              <a:srgbClr val="F79646"/>
            </a:solidFill>
            <a:round/>
            <a:headEnd/>
            <a:tailEn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cxnSp>
        <p:nvCxnSpPr>
          <p:cNvPr id="6" name="Прямая соединительная линия 9"/>
          <p:cNvCxnSpPr/>
          <p:nvPr/>
        </p:nvCxnSpPr>
        <p:spPr>
          <a:xfrm flipV="1">
            <a:off x="5868144" y="6597352"/>
            <a:ext cx="3071813"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7" name="Прямая соединительная линия 10"/>
          <p:cNvCxnSpPr/>
          <p:nvPr/>
        </p:nvCxnSpPr>
        <p:spPr>
          <a:xfrm rot="5400000">
            <a:off x="8678738" y="6307038"/>
            <a:ext cx="571500" cy="0"/>
          </a:xfrm>
          <a:prstGeom prst="line">
            <a:avLst/>
          </a:prstGeo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 xmlns:p14="http://schemas.microsoft.com/office/powerpoint/2010/main" val="392565903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Содержимое 2"/>
          <p:cNvSpPr>
            <a:spLocks noGrp="1"/>
          </p:cNvSpPr>
          <p:nvPr>
            <p:ph idx="4294967295"/>
          </p:nvPr>
        </p:nvSpPr>
        <p:spPr>
          <a:xfrm>
            <a:off x="285720" y="1124744"/>
            <a:ext cx="8572560" cy="6029862"/>
          </a:xfrm>
        </p:spPr>
        <p:txBody>
          <a:bodyPr numCol="1"/>
          <a:lstStyle/>
          <a:p>
            <a:pPr algn="just" eaLnBrk="1" hangingPunct="1">
              <a:buFont typeface="Wingdings" pitchFamily="2" charset="2"/>
              <a:buChar char="v"/>
            </a:pPr>
            <a:r>
              <a:rPr lang="en-US" sz="1800" dirty="0" smtClean="0">
                <a:solidFill>
                  <a:schemeClr val="tx2"/>
                </a:solidFill>
                <a:latin typeface="+mj-lt"/>
              </a:rPr>
              <a:t> </a:t>
            </a:r>
            <a:r>
              <a:rPr lang="ka-GE" sz="1800" dirty="0" smtClean="0">
                <a:solidFill>
                  <a:schemeClr val="tx2"/>
                </a:solidFill>
                <a:latin typeface="+mj-lt"/>
              </a:rPr>
              <a:t>შეიქმნა აჭარის ავტონომიური რესპუბლიკის განათლების კულტურისა და სპორტის სამინისტროს საქვეუწყებო დაწესებულება - სპორტისა და ახალგაზრდობის საქმეთა დეპარტამენტი</a:t>
            </a:r>
          </a:p>
          <a:p>
            <a:pPr algn="just" eaLnBrk="1" hangingPunct="1">
              <a:lnSpc>
                <a:spcPct val="150000"/>
              </a:lnSpc>
              <a:buFont typeface="Wingdings" pitchFamily="2" charset="2"/>
              <a:buChar char="v"/>
            </a:pPr>
            <a:r>
              <a:rPr lang="en-US" sz="1800" dirty="0" smtClean="0">
                <a:solidFill>
                  <a:schemeClr val="tx2"/>
                </a:solidFill>
                <a:latin typeface="+mj-lt"/>
              </a:rPr>
              <a:t> </a:t>
            </a:r>
            <a:r>
              <a:rPr lang="ru-RU" sz="1800" dirty="0" smtClean="0">
                <a:solidFill>
                  <a:schemeClr val="tx2"/>
                </a:solidFill>
                <a:latin typeface="+mj-lt"/>
              </a:rPr>
              <a:t>სპორტულ ღონისძიებებზე </a:t>
            </a:r>
            <a:r>
              <a:rPr lang="ka-GE" sz="1800" dirty="0" smtClean="0">
                <a:solidFill>
                  <a:schemeClr val="tx2"/>
                </a:solidFill>
                <a:latin typeface="+mj-lt"/>
              </a:rPr>
              <a:t>დაიხარჯა </a:t>
            </a:r>
            <a:r>
              <a:rPr lang="ru-RU" sz="1800" dirty="0" smtClean="0">
                <a:solidFill>
                  <a:schemeClr val="tx2"/>
                </a:solidFill>
                <a:latin typeface="+mj-lt"/>
              </a:rPr>
              <a:t>5</a:t>
            </a:r>
            <a:r>
              <a:rPr lang="en-US" sz="1800" dirty="0" smtClean="0">
                <a:solidFill>
                  <a:schemeClr val="tx2"/>
                </a:solidFill>
                <a:latin typeface="+mj-lt"/>
              </a:rPr>
              <a:t>08</a:t>
            </a:r>
            <a:r>
              <a:rPr lang="ka-GE" sz="1800" dirty="0" smtClean="0">
                <a:solidFill>
                  <a:schemeClr val="tx2"/>
                </a:solidFill>
                <a:latin typeface="+mj-lt"/>
              </a:rPr>
              <a:t> </a:t>
            </a:r>
            <a:r>
              <a:rPr lang="en-US" sz="1800" dirty="0" smtClean="0">
                <a:solidFill>
                  <a:schemeClr val="tx2"/>
                </a:solidFill>
                <a:latin typeface="+mj-lt"/>
              </a:rPr>
              <a:t>784 </a:t>
            </a:r>
            <a:r>
              <a:rPr lang="ru-RU" sz="1800" dirty="0" smtClean="0">
                <a:solidFill>
                  <a:schemeClr val="tx2"/>
                </a:solidFill>
                <a:latin typeface="+mj-lt"/>
              </a:rPr>
              <a:t>ლარი</a:t>
            </a:r>
            <a:r>
              <a:rPr lang="en-US" sz="1800" dirty="0" smtClean="0">
                <a:solidFill>
                  <a:schemeClr val="tx2"/>
                </a:solidFill>
                <a:latin typeface="+mj-lt"/>
              </a:rPr>
              <a:t>. </a:t>
            </a:r>
            <a:r>
              <a:rPr lang="ka-GE" sz="1800" dirty="0" smtClean="0">
                <a:solidFill>
                  <a:schemeClr val="tx2"/>
                </a:solidFill>
                <a:latin typeface="+mj-lt"/>
              </a:rPr>
              <a:t> დაფინასდა:</a:t>
            </a:r>
          </a:p>
          <a:p>
            <a:pPr algn="just" eaLnBrk="1" hangingPunct="1">
              <a:buClr>
                <a:schemeClr val="accent6">
                  <a:lumMod val="75000"/>
                </a:schemeClr>
              </a:buClr>
              <a:buFont typeface="Wingdings" pitchFamily="2" charset="2"/>
              <a:buChar char="§"/>
            </a:pPr>
            <a:r>
              <a:rPr lang="en-US" sz="1800" dirty="0" smtClean="0">
                <a:solidFill>
                  <a:srgbClr val="002060"/>
                </a:solidFill>
                <a:latin typeface="AcadNusx" pitchFamily="2" charset="0"/>
              </a:rPr>
              <a:t>340 </a:t>
            </a:r>
            <a:r>
              <a:rPr lang="en-US" sz="1800" dirty="0" err="1" smtClean="0">
                <a:solidFill>
                  <a:srgbClr val="002060"/>
                </a:solidFill>
                <a:latin typeface="AcadNusx" pitchFamily="2" charset="0"/>
              </a:rPr>
              <a:t>adgilobrivi</a:t>
            </a:r>
            <a:r>
              <a:rPr lang="en-US" sz="1800" dirty="0" smtClean="0">
                <a:solidFill>
                  <a:srgbClr val="002060"/>
                </a:solidFill>
                <a:latin typeface="AcadNusx" pitchFamily="2" charset="0"/>
              </a:rPr>
              <a:t> da </a:t>
            </a:r>
            <a:r>
              <a:rPr lang="en-US" sz="1800" dirty="0" err="1" smtClean="0">
                <a:solidFill>
                  <a:srgbClr val="002060"/>
                </a:solidFill>
                <a:latin typeface="AcadNusx" pitchFamily="2" charset="0"/>
              </a:rPr>
              <a:t>saerTaSoriso</a:t>
            </a:r>
            <a:r>
              <a:rPr lang="en-US" sz="1800" dirty="0" smtClean="0">
                <a:solidFill>
                  <a:srgbClr val="002060"/>
                </a:solidFill>
                <a:latin typeface="AcadNusx" pitchFamily="2" charset="0"/>
              </a:rPr>
              <a:t> </a:t>
            </a:r>
            <a:r>
              <a:rPr lang="en-US" sz="1800" dirty="0" err="1" smtClean="0">
                <a:solidFill>
                  <a:srgbClr val="002060"/>
                </a:solidFill>
                <a:latin typeface="AcadNusx" pitchFamily="2" charset="0"/>
              </a:rPr>
              <a:t>sportuli</a:t>
            </a:r>
            <a:r>
              <a:rPr lang="en-US" sz="1800" dirty="0" smtClean="0">
                <a:solidFill>
                  <a:srgbClr val="002060"/>
                </a:solidFill>
                <a:latin typeface="AcadNusx" pitchFamily="2" charset="0"/>
              </a:rPr>
              <a:t> </a:t>
            </a:r>
            <a:r>
              <a:rPr lang="en-US" sz="1800" dirty="0" err="1" smtClean="0">
                <a:solidFill>
                  <a:srgbClr val="002060"/>
                </a:solidFill>
                <a:latin typeface="AcadNusx" pitchFamily="2" charset="0"/>
              </a:rPr>
              <a:t>RonisZieba</a:t>
            </a:r>
            <a:r>
              <a:rPr lang="ka-GE" sz="1800" dirty="0" smtClean="0">
                <a:solidFill>
                  <a:srgbClr val="002060"/>
                </a:solidFill>
                <a:latin typeface="+mj-lt"/>
              </a:rPr>
              <a:t> </a:t>
            </a:r>
          </a:p>
          <a:p>
            <a:pPr algn="just" eaLnBrk="1" hangingPunct="1">
              <a:buClr>
                <a:schemeClr val="accent6">
                  <a:lumMod val="75000"/>
                </a:schemeClr>
              </a:buClr>
              <a:buFont typeface="Wingdings" pitchFamily="2" charset="2"/>
              <a:buChar char="§"/>
            </a:pPr>
            <a:r>
              <a:rPr lang="en-US" sz="1800" dirty="0" err="1" smtClean="0">
                <a:solidFill>
                  <a:srgbClr val="002060"/>
                </a:solidFill>
                <a:latin typeface="AcadNusx" pitchFamily="2" charset="0"/>
              </a:rPr>
              <a:t>olimpiuri</a:t>
            </a:r>
            <a:r>
              <a:rPr lang="en-US" sz="1800" dirty="0" smtClean="0">
                <a:solidFill>
                  <a:srgbClr val="002060"/>
                </a:solidFill>
                <a:latin typeface="AcadNusx" pitchFamily="2" charset="0"/>
              </a:rPr>
              <a:t>  </a:t>
            </a:r>
            <a:r>
              <a:rPr lang="en-US" sz="1800" dirty="0" err="1" smtClean="0">
                <a:solidFill>
                  <a:srgbClr val="002060"/>
                </a:solidFill>
                <a:latin typeface="AcadNusx" pitchFamily="2" charset="0"/>
              </a:rPr>
              <a:t>licenziebis</a:t>
            </a:r>
            <a:r>
              <a:rPr lang="en-US" sz="1800" dirty="0" smtClean="0">
                <a:solidFill>
                  <a:srgbClr val="002060"/>
                </a:solidFill>
                <a:latin typeface="AcadNusx" pitchFamily="2" charset="0"/>
              </a:rPr>
              <a:t> </a:t>
            </a:r>
            <a:r>
              <a:rPr lang="en-US" sz="1800" dirty="0" err="1" smtClean="0">
                <a:solidFill>
                  <a:srgbClr val="002060"/>
                </a:solidFill>
                <a:latin typeface="AcadNusx" pitchFamily="2" charset="0"/>
              </a:rPr>
              <a:t>mosapoveblad</a:t>
            </a:r>
            <a:r>
              <a:rPr lang="en-US" sz="1800" dirty="0" smtClean="0">
                <a:solidFill>
                  <a:srgbClr val="002060"/>
                </a:solidFill>
                <a:latin typeface="AcadNusx" pitchFamily="2" charset="0"/>
              </a:rPr>
              <a:t> </a:t>
            </a:r>
            <a:r>
              <a:rPr lang="en-US" sz="1800" dirty="0" err="1" smtClean="0">
                <a:solidFill>
                  <a:srgbClr val="002060"/>
                </a:solidFill>
                <a:latin typeface="AcadNusx" pitchFamily="2" charset="0"/>
              </a:rPr>
              <a:t>sawvrTno</a:t>
            </a:r>
            <a:r>
              <a:rPr lang="en-US" sz="1800" dirty="0" smtClean="0">
                <a:solidFill>
                  <a:srgbClr val="002060"/>
                </a:solidFill>
                <a:latin typeface="AcadNusx" pitchFamily="2" charset="0"/>
              </a:rPr>
              <a:t> </a:t>
            </a:r>
            <a:r>
              <a:rPr lang="en-US" sz="1800" dirty="0" err="1" smtClean="0">
                <a:solidFill>
                  <a:srgbClr val="002060"/>
                </a:solidFill>
                <a:latin typeface="AcadNusx" pitchFamily="2" charset="0"/>
              </a:rPr>
              <a:t>Sekrebebi</a:t>
            </a:r>
            <a:endParaRPr lang="ka-GE" sz="1800" dirty="0">
              <a:solidFill>
                <a:srgbClr val="002060"/>
              </a:solidFill>
              <a:latin typeface="AcadNusx" pitchFamily="2" charset="0"/>
            </a:endParaRPr>
          </a:p>
          <a:p>
            <a:pPr algn="just" eaLnBrk="1" hangingPunct="1">
              <a:buClr>
                <a:schemeClr val="accent6">
                  <a:lumMod val="75000"/>
                </a:schemeClr>
              </a:buClr>
              <a:buFont typeface="Wingdings" pitchFamily="2" charset="2"/>
              <a:buChar char="§"/>
            </a:pPr>
            <a:r>
              <a:rPr lang="en-US" sz="1800" dirty="0" err="1" smtClean="0">
                <a:solidFill>
                  <a:srgbClr val="002060"/>
                </a:solidFill>
                <a:latin typeface="AcadNusx" pitchFamily="2" charset="0"/>
              </a:rPr>
              <a:t>mwvrTnelTa</a:t>
            </a:r>
            <a:r>
              <a:rPr lang="en-US" sz="1800" dirty="0" smtClean="0">
                <a:solidFill>
                  <a:srgbClr val="002060"/>
                </a:solidFill>
                <a:latin typeface="AcadNusx" pitchFamily="2" charset="0"/>
              </a:rPr>
              <a:t>/</a:t>
            </a:r>
            <a:r>
              <a:rPr lang="en-US" sz="1800" dirty="0" err="1" smtClean="0">
                <a:solidFill>
                  <a:srgbClr val="002060"/>
                </a:solidFill>
                <a:latin typeface="AcadNusx" pitchFamily="2" charset="0"/>
              </a:rPr>
              <a:t>msajTa</a:t>
            </a:r>
            <a:r>
              <a:rPr lang="en-US" sz="1800" dirty="0" smtClean="0">
                <a:solidFill>
                  <a:srgbClr val="002060"/>
                </a:solidFill>
                <a:latin typeface="AcadNusx" pitchFamily="2" charset="0"/>
              </a:rPr>
              <a:t> </a:t>
            </a:r>
            <a:r>
              <a:rPr lang="en-US" sz="1800" dirty="0" err="1" smtClean="0">
                <a:solidFill>
                  <a:srgbClr val="002060"/>
                </a:solidFill>
                <a:latin typeface="AcadNusx" pitchFamily="2" charset="0"/>
              </a:rPr>
              <a:t>mivlineba</a:t>
            </a:r>
            <a:r>
              <a:rPr lang="en-US" sz="1800" dirty="0" smtClean="0">
                <a:solidFill>
                  <a:srgbClr val="002060"/>
                </a:solidFill>
                <a:latin typeface="AcadNusx" pitchFamily="2" charset="0"/>
              </a:rPr>
              <a:t> </a:t>
            </a:r>
            <a:r>
              <a:rPr lang="en-US" sz="1800" dirty="0" err="1" smtClean="0">
                <a:solidFill>
                  <a:srgbClr val="002060"/>
                </a:solidFill>
                <a:latin typeface="AcadNusx" pitchFamily="2" charset="0"/>
              </a:rPr>
              <a:t>saerTaSoriso</a:t>
            </a:r>
            <a:r>
              <a:rPr lang="en-US" sz="1800" dirty="0" smtClean="0">
                <a:solidFill>
                  <a:srgbClr val="002060"/>
                </a:solidFill>
                <a:latin typeface="AcadNusx" pitchFamily="2" charset="0"/>
              </a:rPr>
              <a:t> </a:t>
            </a:r>
            <a:r>
              <a:rPr lang="en-US" sz="1800" dirty="0" err="1" smtClean="0">
                <a:solidFill>
                  <a:srgbClr val="002060"/>
                </a:solidFill>
                <a:latin typeface="AcadNusx" pitchFamily="2" charset="0"/>
              </a:rPr>
              <a:t>gadamzadebisa</a:t>
            </a:r>
            <a:r>
              <a:rPr lang="en-US" sz="1800" dirty="0" smtClean="0">
                <a:solidFill>
                  <a:srgbClr val="002060"/>
                </a:solidFill>
                <a:latin typeface="AcadNusx" pitchFamily="2" charset="0"/>
              </a:rPr>
              <a:t> da </a:t>
            </a:r>
            <a:r>
              <a:rPr lang="en-US" sz="1800" dirty="0" err="1" smtClean="0">
                <a:solidFill>
                  <a:srgbClr val="002060"/>
                </a:solidFill>
                <a:latin typeface="AcadNusx" pitchFamily="2" charset="0"/>
              </a:rPr>
              <a:t>kvalifikaciis</a:t>
            </a:r>
            <a:r>
              <a:rPr lang="en-US" sz="1800" dirty="0" smtClean="0">
                <a:solidFill>
                  <a:srgbClr val="002060"/>
                </a:solidFill>
                <a:latin typeface="AcadNusx" pitchFamily="2" charset="0"/>
              </a:rPr>
              <a:t> </a:t>
            </a:r>
            <a:r>
              <a:rPr lang="en-US" sz="1800" dirty="0" err="1" smtClean="0">
                <a:solidFill>
                  <a:srgbClr val="002060"/>
                </a:solidFill>
                <a:latin typeface="AcadNusx" pitchFamily="2" charset="0"/>
              </a:rPr>
              <a:t>asamaRlebel</a:t>
            </a:r>
            <a:r>
              <a:rPr lang="en-US" sz="1800" dirty="0" smtClean="0">
                <a:solidFill>
                  <a:srgbClr val="002060"/>
                </a:solidFill>
                <a:latin typeface="AcadNusx" pitchFamily="2" charset="0"/>
              </a:rPr>
              <a:t> </a:t>
            </a:r>
            <a:r>
              <a:rPr lang="en-US" sz="1800" dirty="0" err="1" smtClean="0">
                <a:solidFill>
                  <a:srgbClr val="002060"/>
                </a:solidFill>
                <a:latin typeface="AcadNusx" pitchFamily="2" charset="0"/>
              </a:rPr>
              <a:t>seminarebze</a:t>
            </a:r>
            <a:r>
              <a:rPr lang="ka-GE" sz="1800" dirty="0">
                <a:solidFill>
                  <a:srgbClr val="002060"/>
                </a:solidFill>
                <a:latin typeface="AcadNusx" pitchFamily="2" charset="0"/>
              </a:rPr>
              <a:t> </a:t>
            </a:r>
            <a:endParaRPr lang="ka-GE" sz="1800" dirty="0" smtClean="0">
              <a:solidFill>
                <a:srgbClr val="002060"/>
              </a:solidFill>
              <a:latin typeface="AcadNusx" pitchFamily="2" charset="0"/>
            </a:endParaRPr>
          </a:p>
          <a:p>
            <a:pPr algn="just" eaLnBrk="1" hangingPunct="1">
              <a:buClr>
                <a:schemeClr val="accent6">
                  <a:lumMod val="75000"/>
                </a:schemeClr>
              </a:buClr>
              <a:buFont typeface="Wingdings" pitchFamily="2" charset="2"/>
              <a:buChar char="§"/>
            </a:pPr>
            <a:r>
              <a:rPr lang="en-US" sz="1800" dirty="0" smtClean="0">
                <a:solidFill>
                  <a:srgbClr val="002060"/>
                </a:solidFill>
                <a:latin typeface="AcadNusx" pitchFamily="2" charset="0"/>
              </a:rPr>
              <a:t>80 </a:t>
            </a:r>
            <a:r>
              <a:rPr lang="en-US" sz="1800" dirty="0" err="1" smtClean="0">
                <a:solidFill>
                  <a:srgbClr val="002060"/>
                </a:solidFill>
                <a:latin typeface="AcadNusx" pitchFamily="2" charset="0"/>
              </a:rPr>
              <a:t>erTeuli</a:t>
            </a:r>
            <a:r>
              <a:rPr lang="en-US" sz="1800" dirty="0" smtClean="0">
                <a:solidFill>
                  <a:srgbClr val="002060"/>
                </a:solidFill>
                <a:latin typeface="AcadNusx" pitchFamily="2" charset="0"/>
              </a:rPr>
              <a:t> </a:t>
            </a:r>
            <a:r>
              <a:rPr lang="en-US" sz="1800" dirty="0" err="1" smtClean="0">
                <a:solidFill>
                  <a:srgbClr val="002060"/>
                </a:solidFill>
                <a:latin typeface="AcadNusx" pitchFamily="2" charset="0"/>
              </a:rPr>
              <a:t>sportuli</a:t>
            </a:r>
            <a:r>
              <a:rPr lang="en-US" sz="1800" dirty="0" smtClean="0">
                <a:solidFill>
                  <a:srgbClr val="002060"/>
                </a:solidFill>
                <a:latin typeface="AcadNusx" pitchFamily="2" charset="0"/>
              </a:rPr>
              <a:t> </a:t>
            </a:r>
            <a:r>
              <a:rPr lang="en-US" sz="1800" dirty="0" err="1" smtClean="0">
                <a:solidFill>
                  <a:srgbClr val="002060"/>
                </a:solidFill>
                <a:latin typeface="AcadNusx" pitchFamily="2" charset="0"/>
              </a:rPr>
              <a:t>formis</a:t>
            </a:r>
            <a:r>
              <a:rPr lang="ka-GE" sz="1800" dirty="0" smtClean="0">
                <a:solidFill>
                  <a:srgbClr val="002060"/>
                </a:solidFill>
                <a:latin typeface="AcadNusx" pitchFamily="2" charset="0"/>
              </a:rPr>
              <a:t> შეძენა</a:t>
            </a:r>
          </a:p>
          <a:p>
            <a:pPr>
              <a:buClr>
                <a:schemeClr val="accent6">
                  <a:lumMod val="75000"/>
                </a:schemeClr>
              </a:buClr>
              <a:buFont typeface="Courier New" pitchFamily="49" charset="0"/>
              <a:buChar char="o"/>
            </a:pPr>
            <a:endParaRPr lang="en-US" sz="1800" dirty="0" smtClean="0">
              <a:solidFill>
                <a:srgbClr val="002060"/>
              </a:solidFill>
              <a:latin typeface="AcadNusx" pitchFamily="2" charset="0"/>
            </a:endParaRPr>
          </a:p>
          <a:p>
            <a:pPr>
              <a:buClr>
                <a:schemeClr val="accent6">
                  <a:lumMod val="75000"/>
                </a:schemeClr>
              </a:buClr>
              <a:buFont typeface="Wingdings" pitchFamily="2" charset="2"/>
              <a:buChar char="v"/>
            </a:pPr>
            <a:r>
              <a:rPr lang="ka-GE" sz="1800" dirty="0" smtClean="0">
                <a:solidFill>
                  <a:schemeClr val="tx2"/>
                </a:solidFill>
              </a:rPr>
              <a:t>გამარჯვებული </a:t>
            </a:r>
            <a:r>
              <a:rPr lang="ka-GE" sz="1800" dirty="0">
                <a:solidFill>
                  <a:schemeClr val="tx2"/>
                </a:solidFill>
              </a:rPr>
              <a:t>და საპრიზო ადგილებზე გასული სპორტსმენებისა და მწვრთნელების დაჯილდოვებისათვის </a:t>
            </a:r>
            <a:r>
              <a:rPr lang="ru-RU" sz="1800" dirty="0">
                <a:solidFill>
                  <a:schemeClr val="tx2"/>
                </a:solidFill>
              </a:rPr>
              <a:t> დ</a:t>
            </a:r>
            <a:r>
              <a:rPr lang="ka-GE" sz="1800" dirty="0">
                <a:solidFill>
                  <a:schemeClr val="tx2"/>
                </a:solidFill>
              </a:rPr>
              <a:t>აიხარჯა </a:t>
            </a:r>
            <a:r>
              <a:rPr lang="ka-GE" sz="1800" dirty="0" smtClean="0">
                <a:solidFill>
                  <a:schemeClr val="tx2"/>
                </a:solidFill>
              </a:rPr>
              <a:t>253 835 </a:t>
            </a:r>
            <a:r>
              <a:rPr lang="ka-GE" sz="1800" dirty="0">
                <a:solidFill>
                  <a:schemeClr val="tx2"/>
                </a:solidFill>
              </a:rPr>
              <a:t>ლარი</a:t>
            </a:r>
            <a:endParaRPr lang="en-US" sz="1800" dirty="0">
              <a:solidFill>
                <a:schemeClr val="tx2"/>
              </a:solidFill>
            </a:endParaRPr>
          </a:p>
          <a:p>
            <a:pPr>
              <a:buClr>
                <a:schemeClr val="accent6">
                  <a:lumMod val="75000"/>
                </a:schemeClr>
              </a:buClr>
              <a:buFont typeface="Courier New" pitchFamily="49" charset="0"/>
              <a:buChar char="o"/>
            </a:pPr>
            <a:endParaRPr lang="ru-RU" sz="1800" b="1" i="1" dirty="0" smtClean="0">
              <a:solidFill>
                <a:srgbClr val="002060"/>
              </a:solidFill>
              <a:latin typeface="+mj-lt"/>
            </a:endParaRPr>
          </a:p>
        </p:txBody>
      </p:sp>
      <p:sp>
        <p:nvSpPr>
          <p:cNvPr id="5" name="Прямоугольник 4"/>
          <p:cNvSpPr>
            <a:spLocks noChangeArrowheads="1"/>
          </p:cNvSpPr>
          <p:nvPr/>
        </p:nvSpPr>
        <p:spPr bwMode="auto">
          <a:xfrm>
            <a:off x="500063" y="357188"/>
            <a:ext cx="3857625" cy="461665"/>
          </a:xfrm>
          <a:prstGeom prst="rect">
            <a:avLst/>
          </a:prstGeom>
          <a:noFill/>
          <a:ln w="9525">
            <a:noFill/>
            <a:miter lim="800000"/>
            <a:headEnd/>
            <a:tailEnd/>
          </a:ln>
        </p:spPr>
        <p:txBody>
          <a:bodyPr>
            <a:spAutoFit/>
          </a:bodyPr>
          <a:lstStyle/>
          <a:p>
            <a:r>
              <a:rPr lang="ka-GE" sz="2400" b="1" dirty="0" smtClean="0">
                <a:solidFill>
                  <a:schemeClr val="tx2"/>
                </a:solidFill>
                <a:latin typeface="Calibri" pitchFamily="34" charset="0"/>
              </a:rPr>
              <a:t>სპორტი</a:t>
            </a:r>
            <a:endParaRPr lang="ru-RU" sz="2400" b="1" dirty="0">
              <a:solidFill>
                <a:schemeClr val="tx2"/>
              </a:solidFill>
              <a:latin typeface="Calibri" pitchFamily="34" charset="0"/>
            </a:endParaRPr>
          </a:p>
        </p:txBody>
      </p:sp>
      <p:cxnSp>
        <p:nvCxnSpPr>
          <p:cNvPr id="14" name="Прямая соединительная линия 13"/>
          <p:cNvCxnSpPr/>
          <p:nvPr/>
        </p:nvCxnSpPr>
        <p:spPr>
          <a:xfrm flipV="1">
            <a:off x="285750" y="357166"/>
            <a:ext cx="3071804" cy="22"/>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5" name="Прямая соединительная линия 14"/>
          <p:cNvCxnSpPr/>
          <p:nvPr/>
        </p:nvCxnSpPr>
        <p:spPr>
          <a:xfrm rot="5400000">
            <a:off x="-6" y="642914"/>
            <a:ext cx="571482" cy="30"/>
          </a:xfrm>
          <a:prstGeom prst="line">
            <a:avLst/>
          </a:prstGeo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 xmlns:p14="http://schemas.microsoft.com/office/powerpoint/2010/main" val="18048208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Содержимое 2"/>
          <p:cNvSpPr>
            <a:spLocks noGrp="1"/>
          </p:cNvSpPr>
          <p:nvPr>
            <p:ph idx="4294967295"/>
          </p:nvPr>
        </p:nvSpPr>
        <p:spPr>
          <a:xfrm>
            <a:off x="500034" y="785794"/>
            <a:ext cx="8280400" cy="3000396"/>
          </a:xfrm>
        </p:spPr>
        <p:txBody>
          <a:bodyPr/>
          <a:lstStyle/>
          <a:p>
            <a:endParaRPr lang="ka-GE" sz="1800" dirty="0" smtClean="0">
              <a:solidFill>
                <a:schemeClr val="tx2"/>
              </a:solidFill>
              <a:latin typeface="Arial" charset="0"/>
            </a:endParaRPr>
          </a:p>
          <a:p>
            <a:pPr marL="0" indent="0">
              <a:buClr>
                <a:schemeClr val="accent6">
                  <a:lumMod val="75000"/>
                </a:schemeClr>
              </a:buClr>
              <a:buSzPct val="200000"/>
              <a:buNone/>
            </a:pPr>
            <a:r>
              <a:rPr lang="ka-GE" sz="2000" b="1" dirty="0" smtClean="0">
                <a:solidFill>
                  <a:schemeClr val="tx2"/>
                </a:solidFill>
                <a:cs typeface="Arial" charset="0"/>
              </a:rPr>
              <a:t>2011 წლის სპორტის პრიორიტეტული სახეობები</a:t>
            </a:r>
            <a:endParaRPr lang="ru-RU" sz="2000" b="1" dirty="0" smtClean="0">
              <a:solidFill>
                <a:schemeClr val="tx2"/>
              </a:solidFill>
              <a:cs typeface="Arial" charset="0"/>
            </a:endParaRPr>
          </a:p>
          <a:p>
            <a:pPr lvl="1">
              <a:buClr>
                <a:schemeClr val="accent6">
                  <a:lumMod val="75000"/>
                </a:schemeClr>
              </a:buClr>
              <a:buFont typeface="Wingdings" pitchFamily="2" charset="2"/>
              <a:buChar char="§"/>
            </a:pPr>
            <a:r>
              <a:rPr lang="ru-RU" sz="1800" dirty="0" smtClean="0">
                <a:solidFill>
                  <a:schemeClr val="tx2"/>
                </a:solidFill>
                <a:latin typeface="Arial" charset="0"/>
              </a:rPr>
              <a:t>ბერძნულ-რომაული და თავისუფალი</a:t>
            </a:r>
            <a:r>
              <a:rPr lang="ka-GE" sz="1800" dirty="0" smtClean="0">
                <a:solidFill>
                  <a:schemeClr val="tx2"/>
                </a:solidFill>
                <a:latin typeface="Arial" charset="0"/>
              </a:rPr>
              <a:t> </a:t>
            </a:r>
            <a:r>
              <a:rPr lang="ru-RU" sz="1800" dirty="0" smtClean="0">
                <a:solidFill>
                  <a:schemeClr val="tx2"/>
                </a:solidFill>
                <a:latin typeface="Arial" charset="0"/>
              </a:rPr>
              <a:t>ჭიდაობა</a:t>
            </a:r>
          </a:p>
          <a:p>
            <a:pPr lvl="1">
              <a:buClr>
                <a:schemeClr val="accent6">
                  <a:lumMod val="75000"/>
                </a:schemeClr>
              </a:buClr>
              <a:buFont typeface="Wingdings" pitchFamily="2" charset="2"/>
              <a:buChar char="§"/>
            </a:pPr>
            <a:r>
              <a:rPr lang="ru-RU" sz="1800" dirty="0" smtClean="0">
                <a:solidFill>
                  <a:schemeClr val="tx2"/>
                </a:solidFill>
                <a:latin typeface="Arial" charset="0"/>
              </a:rPr>
              <a:t>მშვილდოსნობა</a:t>
            </a:r>
            <a:endParaRPr lang="ka-GE" sz="1800" dirty="0" smtClean="0">
              <a:solidFill>
                <a:schemeClr val="tx2"/>
              </a:solidFill>
              <a:latin typeface="Arial" charset="0"/>
            </a:endParaRPr>
          </a:p>
          <a:p>
            <a:pPr lvl="1">
              <a:buClr>
                <a:schemeClr val="accent6">
                  <a:lumMod val="75000"/>
                </a:schemeClr>
              </a:buClr>
              <a:buFont typeface="Wingdings" pitchFamily="2" charset="2"/>
              <a:buChar char="§"/>
            </a:pPr>
            <a:r>
              <a:rPr lang="ru-RU" sz="1800" dirty="0" smtClean="0">
                <a:solidFill>
                  <a:schemeClr val="tx2"/>
                </a:solidFill>
                <a:latin typeface="Arial" charset="0"/>
              </a:rPr>
              <a:t>ჭადრაკი</a:t>
            </a:r>
            <a:endParaRPr lang="en-US" sz="1800" dirty="0" smtClean="0">
              <a:solidFill>
                <a:schemeClr val="tx2"/>
              </a:solidFill>
              <a:latin typeface="Arial" charset="0"/>
            </a:endParaRPr>
          </a:p>
          <a:p>
            <a:pPr lvl="1">
              <a:buClr>
                <a:schemeClr val="accent6">
                  <a:lumMod val="75000"/>
                </a:schemeClr>
              </a:buClr>
              <a:buFont typeface="Wingdings" pitchFamily="2" charset="2"/>
              <a:buChar char="§"/>
            </a:pPr>
            <a:r>
              <a:rPr lang="ru-RU" sz="1800" dirty="0" smtClean="0">
                <a:solidFill>
                  <a:schemeClr val="tx2"/>
                </a:solidFill>
                <a:latin typeface="Arial" charset="0"/>
              </a:rPr>
              <a:t>ძიუდო</a:t>
            </a:r>
            <a:endParaRPr lang="en-US" sz="1800" dirty="0">
              <a:solidFill>
                <a:schemeClr val="tx2"/>
              </a:solidFill>
              <a:latin typeface="Arial" charset="0"/>
            </a:endParaRPr>
          </a:p>
          <a:p>
            <a:pPr lvl="1">
              <a:buClr>
                <a:schemeClr val="accent6">
                  <a:lumMod val="75000"/>
                </a:schemeClr>
              </a:buClr>
              <a:buFont typeface="Wingdings" pitchFamily="2" charset="2"/>
              <a:buChar char="§"/>
            </a:pPr>
            <a:r>
              <a:rPr lang="ru-RU" sz="1800" dirty="0" smtClean="0">
                <a:solidFill>
                  <a:schemeClr val="tx2"/>
                </a:solidFill>
                <a:latin typeface="Arial" charset="0"/>
              </a:rPr>
              <a:t>ძალოსნობა</a:t>
            </a:r>
            <a:endParaRPr lang="en-US" sz="1800" dirty="0" smtClean="0">
              <a:solidFill>
                <a:schemeClr val="tx2"/>
              </a:solidFill>
              <a:latin typeface="Arial" charset="0"/>
            </a:endParaRPr>
          </a:p>
          <a:p>
            <a:pPr lvl="1">
              <a:buNone/>
            </a:pPr>
            <a:endParaRPr lang="ru-RU" sz="1800" dirty="0" smtClean="0">
              <a:solidFill>
                <a:schemeClr val="tx2"/>
              </a:solidFill>
            </a:endParaRPr>
          </a:p>
          <a:p>
            <a:pPr lvl="1">
              <a:buFont typeface="Wingdings" pitchFamily="2" charset="2"/>
              <a:buChar char="Ø"/>
            </a:pPr>
            <a:endParaRPr lang="ru-RU" sz="1800" dirty="0" smtClean="0">
              <a:solidFill>
                <a:schemeClr val="tx2"/>
              </a:solidFill>
              <a:latin typeface="Arial" charset="0"/>
            </a:endParaRPr>
          </a:p>
        </p:txBody>
      </p:sp>
      <p:sp>
        <p:nvSpPr>
          <p:cNvPr id="5" name="Прямоугольник 4"/>
          <p:cNvSpPr>
            <a:spLocks noChangeArrowheads="1"/>
          </p:cNvSpPr>
          <p:nvPr/>
        </p:nvSpPr>
        <p:spPr bwMode="auto">
          <a:xfrm>
            <a:off x="500063" y="357188"/>
            <a:ext cx="3857625" cy="461665"/>
          </a:xfrm>
          <a:prstGeom prst="rect">
            <a:avLst/>
          </a:prstGeom>
          <a:noFill/>
          <a:ln w="9525">
            <a:noFill/>
            <a:miter lim="800000"/>
            <a:headEnd/>
            <a:tailEnd/>
          </a:ln>
        </p:spPr>
        <p:txBody>
          <a:bodyPr>
            <a:spAutoFit/>
          </a:bodyPr>
          <a:lstStyle/>
          <a:p>
            <a:r>
              <a:rPr lang="ka-GE" sz="2400" b="1" dirty="0" smtClean="0">
                <a:solidFill>
                  <a:schemeClr val="bg1"/>
                </a:solidFill>
                <a:latin typeface="Calibri" pitchFamily="34" charset="0"/>
              </a:rPr>
              <a:t>სპორტი</a:t>
            </a:r>
            <a:endParaRPr lang="ru-RU" sz="2400" b="1" dirty="0">
              <a:solidFill>
                <a:schemeClr val="bg1"/>
              </a:solidFill>
              <a:latin typeface="Calibri" pitchFamily="34" charset="0"/>
            </a:endParaRPr>
          </a:p>
        </p:txBody>
      </p:sp>
      <p:sp>
        <p:nvSpPr>
          <p:cNvPr id="7" name="Прямоугольник 6"/>
          <p:cNvSpPr>
            <a:spLocks noChangeArrowheads="1"/>
          </p:cNvSpPr>
          <p:nvPr/>
        </p:nvSpPr>
        <p:spPr bwMode="auto">
          <a:xfrm>
            <a:off x="500063" y="588020"/>
            <a:ext cx="3857625" cy="461665"/>
          </a:xfrm>
          <a:prstGeom prst="rect">
            <a:avLst/>
          </a:prstGeom>
          <a:noFill/>
          <a:ln w="9525">
            <a:noFill/>
            <a:miter lim="800000"/>
            <a:headEnd/>
            <a:tailEnd/>
          </a:ln>
        </p:spPr>
        <p:txBody>
          <a:bodyPr wrap="square">
            <a:spAutoFit/>
          </a:bodyPr>
          <a:lstStyle/>
          <a:p>
            <a:r>
              <a:rPr lang="ka-GE" sz="2400" b="1" dirty="0" smtClean="0">
                <a:solidFill>
                  <a:schemeClr val="tx2"/>
                </a:solidFill>
                <a:latin typeface="Calibri" pitchFamily="34" charset="0"/>
              </a:rPr>
              <a:t>სპორტი</a:t>
            </a:r>
            <a:endParaRPr lang="ru-RU" sz="2400" b="1" dirty="0">
              <a:solidFill>
                <a:schemeClr val="tx2"/>
              </a:solidFill>
              <a:latin typeface="Calibri" pitchFamily="34" charset="0"/>
            </a:endParaRPr>
          </a:p>
        </p:txBody>
      </p:sp>
      <p:cxnSp>
        <p:nvCxnSpPr>
          <p:cNvPr id="9" name="Прямая соединительная линия 8"/>
          <p:cNvCxnSpPr/>
          <p:nvPr/>
        </p:nvCxnSpPr>
        <p:spPr>
          <a:xfrm flipV="1">
            <a:off x="285750" y="357166"/>
            <a:ext cx="3071804" cy="22"/>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0" name="Прямая соединительная линия 9"/>
          <p:cNvCxnSpPr/>
          <p:nvPr/>
        </p:nvCxnSpPr>
        <p:spPr>
          <a:xfrm rot="5400000">
            <a:off x="-6" y="642914"/>
            <a:ext cx="571482" cy="30"/>
          </a:xfrm>
          <a:prstGeom prst="line">
            <a:avLst/>
          </a:prstGeom>
          <a:ln/>
        </p:spPr>
        <p:style>
          <a:lnRef idx="3">
            <a:schemeClr val="accent6"/>
          </a:lnRef>
          <a:fillRef idx="0">
            <a:schemeClr val="accent6"/>
          </a:fillRef>
          <a:effectRef idx="2">
            <a:schemeClr val="accent6"/>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5143504" y="2000240"/>
            <a:ext cx="2428892" cy="1428760"/>
          </a:xfrm>
          <a:prstGeom prst="rect">
            <a:avLst/>
          </a:prstGeom>
          <a:noFill/>
          <a:ln w="9525">
            <a:noFill/>
            <a:miter lim="800000"/>
            <a:headEnd/>
            <a:tailEnd/>
          </a:ln>
          <a:effectLst/>
        </p:spPr>
      </p:pic>
      <p:sp>
        <p:nvSpPr>
          <p:cNvPr id="14" name="Прямоугольник 13"/>
          <p:cNvSpPr/>
          <p:nvPr/>
        </p:nvSpPr>
        <p:spPr>
          <a:xfrm>
            <a:off x="3143240" y="3536719"/>
            <a:ext cx="5715040" cy="2062103"/>
          </a:xfrm>
          <a:prstGeom prst="rect">
            <a:avLst/>
          </a:prstGeom>
        </p:spPr>
        <p:txBody>
          <a:bodyPr wrap="square">
            <a:spAutoFit/>
          </a:bodyPr>
          <a:lstStyle/>
          <a:p>
            <a:pPr>
              <a:buClr>
                <a:schemeClr val="accent6">
                  <a:lumMod val="75000"/>
                </a:schemeClr>
              </a:buClr>
              <a:buSzPct val="200000"/>
            </a:pPr>
            <a:r>
              <a:rPr lang="en-US" sz="2000" b="1" dirty="0">
                <a:solidFill>
                  <a:schemeClr val="tx2"/>
                </a:solidFill>
              </a:rPr>
              <a:t> </a:t>
            </a:r>
            <a:r>
              <a:rPr lang="en-US" sz="2000" b="1" dirty="0" smtClean="0">
                <a:solidFill>
                  <a:schemeClr val="tx2"/>
                </a:solidFill>
              </a:rPr>
              <a:t>     </a:t>
            </a:r>
            <a:r>
              <a:rPr lang="ka-GE" sz="2000" b="1" dirty="0" smtClean="0">
                <a:solidFill>
                  <a:schemeClr val="tx2"/>
                </a:solidFill>
              </a:rPr>
              <a:t>  მნიშვნელოვანი ღონისძიებები</a:t>
            </a:r>
            <a:endParaRPr lang="ru-RU" sz="2000" b="1" dirty="0" smtClean="0">
              <a:solidFill>
                <a:schemeClr val="tx2"/>
              </a:solidFill>
            </a:endParaRPr>
          </a:p>
          <a:p>
            <a:pPr marL="742950" lvl="1" indent="-285750">
              <a:buClr>
                <a:schemeClr val="accent6">
                  <a:lumMod val="75000"/>
                </a:schemeClr>
              </a:buClr>
              <a:buFont typeface="Wingdings" pitchFamily="2" charset="2"/>
              <a:buChar char="§"/>
            </a:pPr>
            <a:r>
              <a:rPr lang="ka-GE" dirty="0" smtClean="0">
                <a:solidFill>
                  <a:schemeClr val="tx2"/>
                </a:solidFill>
              </a:rPr>
              <a:t>მე-3 საერთაშორისო ტურნირი ფარიკაობაში</a:t>
            </a:r>
            <a:endParaRPr lang="en-US" dirty="0">
              <a:solidFill>
                <a:schemeClr val="tx2"/>
              </a:solidFill>
            </a:endParaRPr>
          </a:p>
          <a:p>
            <a:pPr marL="742950" lvl="1" indent="-285750">
              <a:buClr>
                <a:schemeClr val="accent6">
                  <a:lumMod val="75000"/>
                </a:schemeClr>
              </a:buClr>
              <a:buFont typeface="Wingdings" pitchFamily="2" charset="2"/>
              <a:buChar char="§"/>
            </a:pPr>
            <a:r>
              <a:rPr lang="ka-GE" dirty="0" smtClean="0">
                <a:solidFill>
                  <a:schemeClr val="tx2"/>
                </a:solidFill>
              </a:rPr>
              <a:t>მე-3 </a:t>
            </a:r>
            <a:r>
              <a:rPr lang="ru-RU" dirty="0" smtClean="0">
                <a:solidFill>
                  <a:schemeClr val="tx2"/>
                </a:solidFill>
              </a:rPr>
              <a:t>საერთაშორისო ტურნირი ქვიში</a:t>
            </a:r>
            <a:r>
              <a:rPr lang="ka-GE" dirty="0" smtClean="0">
                <a:solidFill>
                  <a:schemeClr val="tx2"/>
                </a:solidFill>
              </a:rPr>
              <a:t>ს </a:t>
            </a:r>
            <a:r>
              <a:rPr lang="ru-RU" dirty="0" smtClean="0">
                <a:solidFill>
                  <a:schemeClr val="tx2"/>
                </a:solidFill>
              </a:rPr>
              <a:t>რაგბში</a:t>
            </a:r>
            <a:endParaRPr lang="en-US" dirty="0">
              <a:solidFill>
                <a:schemeClr val="tx2"/>
              </a:solidFill>
            </a:endParaRPr>
          </a:p>
          <a:p>
            <a:pPr marL="742950" lvl="1" indent="-285750">
              <a:buClr>
                <a:schemeClr val="accent6">
                  <a:lumMod val="75000"/>
                </a:schemeClr>
              </a:buClr>
              <a:buFont typeface="Wingdings" pitchFamily="2" charset="2"/>
              <a:buChar char="§"/>
            </a:pPr>
            <a:r>
              <a:rPr lang="ka-GE" dirty="0" smtClean="0">
                <a:solidFill>
                  <a:schemeClr val="tx2"/>
                </a:solidFill>
              </a:rPr>
              <a:t>მსოფლიოს მე-6 ჩემპიონატი „პლაჟის ჭიდაობაში”</a:t>
            </a:r>
            <a:endParaRPr lang="en-US" dirty="0" smtClean="0">
              <a:solidFill>
                <a:schemeClr val="tx2"/>
              </a:solidFill>
            </a:endParaRPr>
          </a:p>
          <a:p>
            <a:pPr marL="742950" lvl="1" indent="-285750">
              <a:buClr>
                <a:schemeClr val="accent6">
                  <a:lumMod val="75000"/>
                </a:schemeClr>
              </a:buClr>
              <a:buFont typeface="Wingdings" pitchFamily="2" charset="2"/>
              <a:buChar char="§"/>
            </a:pPr>
            <a:r>
              <a:rPr lang="ka-GE" dirty="0" smtClean="0">
                <a:solidFill>
                  <a:schemeClr val="tx2"/>
                </a:solidFill>
              </a:rPr>
              <a:t>აჭარის მე-17 ტრადიციული საერთაშორისო ტურნირი მშვილდოსნობაში</a:t>
            </a:r>
            <a:endParaRPr lang="en-US" dirty="0" smtClean="0">
              <a:solidFill>
                <a:schemeClr val="tx2"/>
              </a:solidFill>
            </a:endParaRPr>
          </a:p>
        </p:txBody>
      </p:sp>
      <p:pic>
        <p:nvPicPr>
          <p:cNvPr id="12" name="Picture 13" descr="100_2238"/>
          <p:cNvPicPr>
            <a:picLocks noChangeAspect="1" noChangeArrowheads="1"/>
          </p:cNvPicPr>
          <p:nvPr/>
        </p:nvPicPr>
        <p:blipFill>
          <a:blip r:embed="rId4" cstate="print"/>
          <a:srcRect/>
          <a:stretch>
            <a:fillRect/>
          </a:stretch>
        </p:blipFill>
        <p:spPr bwMode="auto">
          <a:xfrm>
            <a:off x="428596" y="4071942"/>
            <a:ext cx="2500330" cy="1714512"/>
          </a:xfrm>
          <a:prstGeom prst="rect">
            <a:avLst/>
          </a:prstGeom>
          <a:noFill/>
          <a:ln w="9525">
            <a:noFill/>
            <a:miter lim="800000"/>
            <a:headEnd/>
            <a:tailEnd/>
          </a:ln>
        </p:spPr>
      </p:pic>
    </p:spTree>
    <p:extLst>
      <p:ext uri="{BB962C8B-B14F-4D97-AF65-F5344CB8AC3E}">
        <p14:creationId xmlns="" xmlns:p14="http://schemas.microsoft.com/office/powerpoint/2010/main" val="1683044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Содержимое 2"/>
          <p:cNvSpPr>
            <a:spLocks noGrp="1"/>
          </p:cNvSpPr>
          <p:nvPr>
            <p:ph idx="4294967295"/>
          </p:nvPr>
        </p:nvSpPr>
        <p:spPr>
          <a:xfrm>
            <a:off x="500063" y="501742"/>
            <a:ext cx="8276995" cy="2423202"/>
          </a:xfrm>
        </p:spPr>
        <p:txBody>
          <a:bodyPr/>
          <a:lstStyle/>
          <a:p>
            <a:pPr marL="0" indent="0">
              <a:lnSpc>
                <a:spcPct val="150000"/>
              </a:lnSpc>
              <a:buNone/>
            </a:pPr>
            <a:r>
              <a:rPr lang="ka-GE" sz="2000" b="1" dirty="0" smtClean="0">
                <a:solidFill>
                  <a:schemeClr val="tx2"/>
                </a:solidFill>
                <a:cs typeface="Arial" charset="0"/>
              </a:rPr>
              <a:t>სპორტში მიღწეული შედეგები</a:t>
            </a:r>
          </a:p>
          <a:p>
            <a:pPr>
              <a:lnSpc>
                <a:spcPct val="150000"/>
              </a:lnSpc>
              <a:buNone/>
            </a:pPr>
            <a:endParaRPr lang="ka-GE" sz="800" b="1" dirty="0" smtClean="0">
              <a:solidFill>
                <a:schemeClr val="tx2"/>
              </a:solidFill>
              <a:cs typeface="Arial" charset="0"/>
            </a:endParaRPr>
          </a:p>
          <a:p>
            <a:pPr>
              <a:buClr>
                <a:schemeClr val="accent6">
                  <a:lumMod val="75000"/>
                </a:schemeClr>
              </a:buClr>
              <a:buSzPct val="200000"/>
              <a:buFont typeface="Wingdings" pitchFamily="2" charset="2"/>
              <a:buChar char="§"/>
            </a:pPr>
            <a:r>
              <a:rPr lang="ka-GE" sz="1800" dirty="0" smtClean="0">
                <a:solidFill>
                  <a:schemeClr val="tx2"/>
                </a:solidFill>
                <a:latin typeface="Sylfaen" pitchFamily="18" charset="0"/>
              </a:rPr>
              <a:t>212 საპრიზო ჯილდო</a:t>
            </a:r>
          </a:p>
          <a:p>
            <a:pPr marL="0" indent="0">
              <a:buClr>
                <a:schemeClr val="accent6">
                  <a:lumMod val="75000"/>
                </a:schemeClr>
              </a:buClr>
              <a:buSzPct val="200000"/>
              <a:buNone/>
            </a:pPr>
            <a:endParaRPr lang="ka-GE" sz="800" dirty="0" smtClean="0">
              <a:solidFill>
                <a:schemeClr val="tx2"/>
              </a:solidFill>
              <a:latin typeface="Sylfaen" pitchFamily="18" charset="0"/>
            </a:endParaRPr>
          </a:p>
          <a:p>
            <a:pPr>
              <a:buClr>
                <a:schemeClr val="accent6">
                  <a:lumMod val="75000"/>
                </a:schemeClr>
              </a:buClr>
              <a:buSzPct val="200000"/>
              <a:buFont typeface="Wingdings" pitchFamily="2" charset="2"/>
              <a:buChar char="§"/>
            </a:pPr>
            <a:r>
              <a:rPr lang="ka-GE" sz="1800" dirty="0" smtClean="0">
                <a:solidFill>
                  <a:schemeClr val="tx2"/>
                </a:solidFill>
                <a:latin typeface="Sylfaen" pitchFamily="18" charset="0"/>
              </a:rPr>
              <a:t>5 ოლიმპიური ლიცენზია ლონდონის ოლიმპიურ თამაშებზე</a:t>
            </a:r>
          </a:p>
          <a:p>
            <a:pPr marL="682625" indent="-334963">
              <a:buClr>
                <a:schemeClr val="accent6">
                  <a:lumMod val="75000"/>
                </a:schemeClr>
              </a:buClr>
              <a:buFont typeface="Courier New" pitchFamily="49" charset="0"/>
              <a:buChar char="o"/>
            </a:pPr>
            <a:endParaRPr lang="ka-GE" sz="800" dirty="0" smtClean="0">
              <a:solidFill>
                <a:schemeClr val="tx2"/>
              </a:solidFill>
              <a:latin typeface="Sylfaen" pitchFamily="18" charset="0"/>
            </a:endParaRPr>
          </a:p>
          <a:p>
            <a:pPr>
              <a:buClr>
                <a:schemeClr val="accent6">
                  <a:lumMod val="75000"/>
                </a:schemeClr>
              </a:buClr>
              <a:buSzPct val="200000"/>
              <a:buFont typeface="Wingdings" pitchFamily="2" charset="2"/>
              <a:buChar char="§"/>
            </a:pPr>
            <a:r>
              <a:rPr lang="en-US" sz="1800" dirty="0" smtClean="0">
                <a:solidFill>
                  <a:schemeClr val="tx2"/>
                </a:solidFill>
                <a:latin typeface="Sylfaen" pitchFamily="18" charset="0"/>
              </a:rPr>
              <a:t>3</a:t>
            </a:r>
            <a:r>
              <a:rPr lang="ka-GE" sz="1800" smtClean="0">
                <a:solidFill>
                  <a:schemeClr val="tx2"/>
                </a:solidFill>
                <a:latin typeface="Sylfaen" pitchFamily="18" charset="0"/>
              </a:rPr>
              <a:t> </a:t>
            </a:r>
            <a:r>
              <a:rPr lang="ka-GE" sz="1800" dirty="0" smtClean="0">
                <a:solidFill>
                  <a:schemeClr val="tx2"/>
                </a:solidFill>
                <a:latin typeface="Sylfaen" pitchFamily="18" charset="0"/>
              </a:rPr>
              <a:t>ოლიმპიური ლიცენზიის კანდიდატი</a:t>
            </a:r>
          </a:p>
          <a:p>
            <a:pPr marL="682625" indent="-334963">
              <a:buClr>
                <a:schemeClr val="accent6">
                  <a:lumMod val="75000"/>
                </a:schemeClr>
              </a:buClr>
              <a:buNone/>
            </a:pPr>
            <a:endParaRPr lang="ka-GE" sz="1600" b="1" dirty="0" smtClean="0">
              <a:solidFill>
                <a:schemeClr val="tx2"/>
              </a:solidFill>
              <a:latin typeface="Arial" charset="0"/>
            </a:endParaRPr>
          </a:p>
          <a:p>
            <a:pPr>
              <a:buClr>
                <a:schemeClr val="accent6">
                  <a:lumMod val="75000"/>
                </a:schemeClr>
              </a:buClr>
              <a:buSzPct val="200000"/>
              <a:buFont typeface="Courier New" pitchFamily="49" charset="0"/>
              <a:buChar char="o"/>
            </a:pPr>
            <a:endParaRPr lang="ru-RU" sz="1600" dirty="0" smtClean="0">
              <a:solidFill>
                <a:schemeClr val="tx2"/>
              </a:solidFill>
            </a:endParaRPr>
          </a:p>
        </p:txBody>
      </p:sp>
      <p:cxnSp>
        <p:nvCxnSpPr>
          <p:cNvPr id="8" name="Прямая соединительная линия 7"/>
          <p:cNvCxnSpPr/>
          <p:nvPr/>
        </p:nvCxnSpPr>
        <p:spPr>
          <a:xfrm flipV="1">
            <a:off x="285750" y="357166"/>
            <a:ext cx="3071804" cy="22"/>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 name="Прямая соединительная линия 8"/>
          <p:cNvCxnSpPr/>
          <p:nvPr/>
        </p:nvCxnSpPr>
        <p:spPr>
          <a:xfrm rot="5400000">
            <a:off x="-6" y="642914"/>
            <a:ext cx="571482" cy="30"/>
          </a:xfrm>
          <a:prstGeom prst="line">
            <a:avLst/>
          </a:prstGeom>
          <a:ln/>
        </p:spPr>
        <p:style>
          <a:lnRef idx="3">
            <a:schemeClr val="accent6"/>
          </a:lnRef>
          <a:fillRef idx="0">
            <a:schemeClr val="accent6"/>
          </a:fillRef>
          <a:effectRef idx="2">
            <a:schemeClr val="accent6"/>
          </a:effectRef>
          <a:fontRef idx="minor">
            <a:schemeClr val="tx1"/>
          </a:fontRef>
        </p:style>
      </p:cxnSp>
      <p:sp>
        <p:nvSpPr>
          <p:cNvPr id="10" name="Rectangle 9"/>
          <p:cNvSpPr/>
          <p:nvPr/>
        </p:nvSpPr>
        <p:spPr>
          <a:xfrm>
            <a:off x="500062" y="2924944"/>
            <a:ext cx="8643937" cy="3016210"/>
          </a:xfrm>
          <a:prstGeom prst="rect">
            <a:avLst/>
          </a:prstGeom>
        </p:spPr>
        <p:txBody>
          <a:bodyPr wrap="square">
            <a:spAutoFit/>
          </a:bodyPr>
          <a:lstStyle/>
          <a:p>
            <a:pPr>
              <a:buClr>
                <a:schemeClr val="accent2"/>
              </a:buClr>
              <a:buSzPct val="200000"/>
            </a:pPr>
            <a:r>
              <a:rPr lang="ka-GE" sz="2000" b="1" dirty="0" smtClean="0">
                <a:solidFill>
                  <a:schemeClr val="tx2"/>
                </a:solidFill>
              </a:rPr>
              <a:t>ახალგაზრდული მიმართულებით განხორციელებული ღონისძიებები</a:t>
            </a:r>
            <a:endParaRPr lang="en-US" sz="2000" b="1" dirty="0" smtClean="0">
              <a:solidFill>
                <a:schemeClr val="tx2"/>
              </a:solidFill>
            </a:endParaRPr>
          </a:p>
          <a:p>
            <a:pPr>
              <a:buClr>
                <a:schemeClr val="accent2"/>
              </a:buClr>
              <a:buSzPct val="200000"/>
            </a:pPr>
            <a:endParaRPr lang="ka-GE" sz="800" b="1" dirty="0">
              <a:solidFill>
                <a:schemeClr val="tx2"/>
              </a:solidFill>
            </a:endParaRPr>
          </a:p>
          <a:p>
            <a:pPr marL="855663" indent="-390525">
              <a:buClr>
                <a:schemeClr val="accent2"/>
              </a:buClr>
              <a:buFont typeface="Wingdings" pitchFamily="2" charset="2"/>
              <a:buChar char="§"/>
            </a:pPr>
            <a:r>
              <a:rPr lang="ka-GE" dirty="0">
                <a:solidFill>
                  <a:schemeClr val="tx2"/>
                </a:solidFill>
                <a:latin typeface="Sylfaen" pitchFamily="18" charset="0"/>
              </a:rPr>
              <a:t>„მხიარული რეგიონი</a:t>
            </a:r>
            <a:r>
              <a:rPr lang="ka-GE" dirty="0" smtClean="0">
                <a:solidFill>
                  <a:schemeClr val="tx2"/>
                </a:solidFill>
                <a:latin typeface="Sylfaen" pitchFamily="18" charset="0"/>
              </a:rPr>
              <a:t>”</a:t>
            </a:r>
            <a:endParaRPr lang="ka-GE" dirty="0" smtClean="0">
              <a:solidFill>
                <a:srgbClr val="002060"/>
              </a:solidFill>
              <a:latin typeface="Sylfaen" pitchFamily="18" charset="0"/>
            </a:endParaRPr>
          </a:p>
          <a:p>
            <a:pPr marL="855663" indent="-390525">
              <a:buClr>
                <a:schemeClr val="accent2"/>
              </a:buClr>
              <a:buFont typeface="Wingdings" pitchFamily="2" charset="2"/>
              <a:buChar char="§"/>
            </a:pPr>
            <a:r>
              <a:rPr lang="ka-GE" dirty="0" smtClean="0">
                <a:solidFill>
                  <a:srgbClr val="002060"/>
                </a:solidFill>
                <a:latin typeface="Sylfaen" pitchFamily="18" charset="0"/>
              </a:rPr>
              <a:t>„</a:t>
            </a:r>
            <a:r>
              <a:rPr lang="ka-GE" dirty="0">
                <a:solidFill>
                  <a:srgbClr val="002060"/>
                </a:solidFill>
                <a:latin typeface="Sylfaen" pitchFamily="18" charset="0"/>
              </a:rPr>
              <a:t>სტუდენტური დღეები 2011”–</a:t>
            </a:r>
            <a:r>
              <a:rPr lang="ka-GE" dirty="0" smtClean="0">
                <a:solidFill>
                  <a:srgbClr val="002060"/>
                </a:solidFill>
                <a:latin typeface="Sylfaen" pitchFamily="18" charset="0"/>
              </a:rPr>
              <a:t>აჭარა</a:t>
            </a:r>
            <a:endParaRPr lang="ka-GE" dirty="0">
              <a:solidFill>
                <a:srgbClr val="002060"/>
              </a:solidFill>
              <a:latin typeface="Sylfaen" pitchFamily="18" charset="0"/>
            </a:endParaRPr>
          </a:p>
          <a:p>
            <a:pPr marL="855663" indent="-390525">
              <a:buClr>
                <a:schemeClr val="accent2"/>
              </a:buClr>
              <a:buFont typeface="Wingdings" pitchFamily="2" charset="2"/>
              <a:buChar char="§"/>
            </a:pPr>
            <a:r>
              <a:rPr lang="ka-GE" dirty="0" smtClean="0">
                <a:solidFill>
                  <a:srgbClr val="002060"/>
                </a:solidFill>
                <a:latin typeface="Sylfaen" pitchFamily="18" charset="0"/>
              </a:rPr>
              <a:t>„ვეფხისტყაოსნის</a:t>
            </a:r>
            <a:r>
              <a:rPr lang="ka-GE" dirty="0">
                <a:solidFill>
                  <a:srgbClr val="002060"/>
                </a:solidFill>
                <a:latin typeface="Sylfaen" pitchFamily="18" charset="0"/>
              </a:rPr>
              <a:t>”– საჯარო </a:t>
            </a:r>
            <a:r>
              <a:rPr lang="ka-GE" dirty="0" smtClean="0">
                <a:solidFill>
                  <a:srgbClr val="002060"/>
                </a:solidFill>
                <a:latin typeface="Sylfaen" pitchFamily="18" charset="0"/>
              </a:rPr>
              <a:t>კითხვა</a:t>
            </a:r>
          </a:p>
          <a:p>
            <a:pPr marL="855663" indent="-390525">
              <a:buClr>
                <a:schemeClr val="accent2"/>
              </a:buClr>
              <a:buFont typeface="Wingdings" pitchFamily="2" charset="2"/>
              <a:buChar char="§"/>
            </a:pPr>
            <a:r>
              <a:rPr lang="ka-GE" dirty="0" smtClean="0">
                <a:solidFill>
                  <a:srgbClr val="002060"/>
                </a:solidFill>
                <a:latin typeface="Sylfaen" pitchFamily="18" charset="0"/>
              </a:rPr>
              <a:t>„</a:t>
            </a:r>
            <a:r>
              <a:rPr lang="ka-GE" dirty="0">
                <a:solidFill>
                  <a:srgbClr val="002060"/>
                </a:solidFill>
                <a:latin typeface="Sylfaen" pitchFamily="18" charset="0"/>
              </a:rPr>
              <a:t>არაჩვეულებრივი </a:t>
            </a:r>
            <a:r>
              <a:rPr lang="ka-GE" dirty="0" smtClean="0">
                <a:solidFill>
                  <a:srgbClr val="002060"/>
                </a:solidFill>
                <a:latin typeface="Sylfaen" pitchFamily="18" charset="0"/>
              </a:rPr>
              <a:t>გამოფენა”</a:t>
            </a:r>
          </a:p>
          <a:p>
            <a:pPr marL="855663" indent="-390525">
              <a:buClr>
                <a:schemeClr val="accent2"/>
              </a:buClr>
              <a:buFont typeface="Wingdings" pitchFamily="2" charset="2"/>
              <a:buChar char="§"/>
            </a:pPr>
            <a:r>
              <a:rPr lang="ka-GE" dirty="0" smtClean="0">
                <a:solidFill>
                  <a:srgbClr val="002060"/>
                </a:solidFill>
                <a:latin typeface="Sylfaen" pitchFamily="18" charset="0"/>
              </a:rPr>
              <a:t>ახალგაზრდული ფორუმები</a:t>
            </a:r>
          </a:p>
          <a:p>
            <a:pPr marL="465138">
              <a:buClr>
                <a:schemeClr val="accent2"/>
              </a:buClr>
            </a:pPr>
            <a:endParaRPr lang="ka-GE" dirty="0">
              <a:solidFill>
                <a:srgbClr val="002060"/>
              </a:solidFill>
            </a:endParaRPr>
          </a:p>
          <a:p>
            <a:pPr marL="465138">
              <a:buClr>
                <a:schemeClr val="accent2"/>
              </a:buClr>
            </a:pPr>
            <a:r>
              <a:rPr lang="ka-GE" dirty="0" smtClean="0">
                <a:solidFill>
                  <a:schemeClr val="tx2"/>
                </a:solidFill>
              </a:rPr>
              <a:t>ღონისძიებები ბიუჯეტია </a:t>
            </a:r>
            <a:r>
              <a:rPr lang="en-US" dirty="0" smtClean="0">
                <a:solidFill>
                  <a:schemeClr val="tx2"/>
                </a:solidFill>
              </a:rPr>
              <a:t>70 000</a:t>
            </a:r>
            <a:r>
              <a:rPr lang="ka-GE" dirty="0" smtClean="0">
                <a:solidFill>
                  <a:schemeClr val="tx2"/>
                </a:solidFill>
              </a:rPr>
              <a:t> ლარი, რაც სრულად გაიხარჯა </a:t>
            </a:r>
            <a:endParaRPr lang="ka-GE" dirty="0">
              <a:solidFill>
                <a:schemeClr val="tx2"/>
              </a:solidFill>
            </a:endParaRPr>
          </a:p>
          <a:p>
            <a:pPr marL="855663" indent="-390525">
              <a:buClr>
                <a:schemeClr val="accent2"/>
              </a:buClr>
              <a:buFont typeface="Courier New" pitchFamily="49" charset="0"/>
              <a:buChar char="o"/>
            </a:pPr>
            <a:endParaRPr lang="ka-GE" dirty="0">
              <a:solidFill>
                <a:srgbClr val="002060"/>
              </a:solidFill>
            </a:endParaRPr>
          </a:p>
          <a:p>
            <a:pPr algn="just" eaLnBrk="1" hangingPunct="1">
              <a:buNone/>
            </a:pPr>
            <a:endParaRPr lang="en-US" dirty="0" smtClean="0">
              <a:solidFill>
                <a:schemeClr val="tx2"/>
              </a:solidFill>
            </a:endParaRPr>
          </a:p>
        </p:txBody>
      </p:sp>
    </p:spTree>
    <p:extLst>
      <p:ext uri="{BB962C8B-B14F-4D97-AF65-F5344CB8AC3E}">
        <p14:creationId xmlns="" xmlns:p14="http://schemas.microsoft.com/office/powerpoint/2010/main" val="23487493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Содержимое 2"/>
          <p:cNvSpPr>
            <a:spLocks noGrp="1"/>
          </p:cNvSpPr>
          <p:nvPr>
            <p:ph idx="4294967295"/>
          </p:nvPr>
        </p:nvSpPr>
        <p:spPr>
          <a:xfrm>
            <a:off x="571472" y="1142984"/>
            <a:ext cx="8280400" cy="5214974"/>
          </a:xfrm>
        </p:spPr>
        <p:txBody>
          <a:bodyPr/>
          <a:lstStyle/>
          <a:p>
            <a:pPr marL="0" indent="0" eaLnBrk="1" hangingPunct="1">
              <a:buClr>
                <a:schemeClr val="accent6">
                  <a:lumMod val="75000"/>
                </a:schemeClr>
              </a:buClr>
              <a:buSzPct val="200000"/>
              <a:buNone/>
            </a:pPr>
            <a:endParaRPr lang="ka-GE" sz="1800" b="1" dirty="0" smtClean="0">
              <a:solidFill>
                <a:schemeClr val="tx2"/>
              </a:solidFill>
            </a:endParaRPr>
          </a:p>
          <a:p>
            <a:pPr marL="0" indent="0" eaLnBrk="1" hangingPunct="1">
              <a:buClr>
                <a:schemeClr val="accent6">
                  <a:lumMod val="75000"/>
                </a:schemeClr>
              </a:buClr>
              <a:buSzPct val="200000"/>
              <a:buNone/>
            </a:pPr>
            <a:r>
              <a:rPr lang="ka-GE" sz="1800" b="1" dirty="0" smtClean="0">
                <a:solidFill>
                  <a:schemeClr val="tx2"/>
                </a:solidFill>
              </a:rPr>
              <a:t>პროფესიული სპორტის განვითარება</a:t>
            </a:r>
          </a:p>
          <a:p>
            <a:pPr lvl="1" eaLnBrk="1" hangingPunct="1">
              <a:buClr>
                <a:schemeClr val="accent6">
                  <a:lumMod val="75000"/>
                </a:schemeClr>
              </a:buClr>
              <a:buFont typeface="Wingdings" pitchFamily="2" charset="2"/>
              <a:buChar char="v"/>
            </a:pPr>
            <a:r>
              <a:rPr lang="ka-GE" sz="1600" dirty="0" smtClean="0">
                <a:solidFill>
                  <a:schemeClr val="tx2"/>
                </a:solidFill>
              </a:rPr>
              <a:t>წახალისების სისტემის სრულყოფა</a:t>
            </a:r>
          </a:p>
          <a:p>
            <a:pPr lvl="1" eaLnBrk="1" hangingPunct="1">
              <a:buClr>
                <a:schemeClr val="accent6">
                  <a:lumMod val="75000"/>
                </a:schemeClr>
              </a:buClr>
              <a:buFont typeface="Wingdings" pitchFamily="2" charset="2"/>
              <a:buChar char="v"/>
            </a:pPr>
            <a:r>
              <a:rPr lang="ka-GE" sz="1600" dirty="0" smtClean="0">
                <a:solidFill>
                  <a:schemeClr val="tx2"/>
                </a:solidFill>
              </a:rPr>
              <a:t>ინფრასტუქტურის განვითარება</a:t>
            </a:r>
          </a:p>
          <a:p>
            <a:pPr lvl="1" eaLnBrk="1" hangingPunct="1">
              <a:buClr>
                <a:schemeClr val="accent6">
                  <a:lumMod val="75000"/>
                </a:schemeClr>
              </a:buClr>
              <a:buFont typeface="Wingdings" pitchFamily="2" charset="2"/>
              <a:buChar char="v"/>
            </a:pPr>
            <a:r>
              <a:rPr lang="ka-GE" sz="1600" dirty="0" smtClean="0">
                <a:solidFill>
                  <a:schemeClr val="tx2"/>
                </a:solidFill>
              </a:rPr>
              <a:t>ადგილობრივი და საერთაშორისო სპორტული ღონისძიებების ორგანიზება</a:t>
            </a:r>
          </a:p>
          <a:p>
            <a:pPr lvl="1" eaLnBrk="1" hangingPunct="1">
              <a:buClr>
                <a:schemeClr val="accent6">
                  <a:lumMod val="75000"/>
                </a:schemeClr>
              </a:buClr>
              <a:buFont typeface="Wingdings" pitchFamily="2" charset="2"/>
              <a:buChar char="v"/>
            </a:pPr>
            <a:r>
              <a:rPr lang="ka-GE" sz="1600" dirty="0" smtClean="0">
                <a:solidFill>
                  <a:schemeClr val="tx2"/>
                </a:solidFill>
              </a:rPr>
              <a:t>მწვრთნელთა/მსაჯთა კვალიფიკაციის ამაღლება </a:t>
            </a:r>
          </a:p>
          <a:p>
            <a:pPr eaLnBrk="1" hangingPunct="1">
              <a:buClr>
                <a:schemeClr val="accent6">
                  <a:lumMod val="75000"/>
                </a:schemeClr>
              </a:buClr>
              <a:buFont typeface="Courier New" pitchFamily="49" charset="0"/>
              <a:buChar char="o"/>
            </a:pPr>
            <a:endParaRPr lang="ka-GE" sz="1800" dirty="0" smtClean="0">
              <a:solidFill>
                <a:schemeClr val="tx2"/>
              </a:solidFill>
            </a:endParaRPr>
          </a:p>
          <a:p>
            <a:pPr marL="0" indent="0" eaLnBrk="1" hangingPunct="1">
              <a:buClr>
                <a:schemeClr val="accent6">
                  <a:lumMod val="75000"/>
                </a:schemeClr>
              </a:buClr>
              <a:buSzPct val="200000"/>
              <a:buNone/>
            </a:pPr>
            <a:r>
              <a:rPr lang="ka-GE" sz="1800" b="1" dirty="0" smtClean="0">
                <a:solidFill>
                  <a:schemeClr val="tx2"/>
                </a:solidFill>
              </a:rPr>
              <a:t>სპორტისა და ჯანსაღი ცხოვრების წესის პოპულარიზაცია</a:t>
            </a:r>
          </a:p>
          <a:p>
            <a:pPr lvl="1" eaLnBrk="1" hangingPunct="1">
              <a:buClr>
                <a:schemeClr val="accent6">
                  <a:lumMod val="75000"/>
                </a:schemeClr>
              </a:buClr>
              <a:buFont typeface="Wingdings" pitchFamily="2" charset="2"/>
              <a:buChar char="v"/>
            </a:pPr>
            <a:r>
              <a:rPr lang="ka-GE" sz="1600" dirty="0" smtClean="0">
                <a:solidFill>
                  <a:schemeClr val="tx2"/>
                </a:solidFill>
              </a:rPr>
              <a:t>ინფრასტუქტურის განვითარება		</a:t>
            </a:r>
          </a:p>
          <a:p>
            <a:pPr lvl="1" eaLnBrk="1" hangingPunct="1">
              <a:buClr>
                <a:schemeClr val="accent6">
                  <a:lumMod val="75000"/>
                </a:schemeClr>
              </a:buClr>
              <a:buFont typeface="Wingdings" pitchFamily="2" charset="2"/>
              <a:buChar char="v"/>
            </a:pPr>
            <a:r>
              <a:rPr lang="ka-GE" sz="1600" dirty="0" smtClean="0">
                <a:solidFill>
                  <a:schemeClr val="tx2"/>
                </a:solidFill>
              </a:rPr>
              <a:t>ადგილობრივი და საერთაშორისო სპორტული ღონისძიებების ორგანიზება</a:t>
            </a:r>
          </a:p>
          <a:p>
            <a:pPr eaLnBrk="1" hangingPunct="1">
              <a:buClr>
                <a:schemeClr val="accent6">
                  <a:lumMod val="75000"/>
                </a:schemeClr>
              </a:buClr>
              <a:buFont typeface="Courier New" pitchFamily="49" charset="0"/>
              <a:buChar char="o"/>
            </a:pPr>
            <a:endParaRPr lang="ka-GE" sz="1800" dirty="0" smtClean="0">
              <a:solidFill>
                <a:schemeClr val="tx2"/>
              </a:solidFill>
            </a:endParaRPr>
          </a:p>
          <a:p>
            <a:pPr marL="0" indent="0" eaLnBrk="1" hangingPunct="1">
              <a:buClr>
                <a:schemeClr val="accent6">
                  <a:lumMod val="75000"/>
                </a:schemeClr>
              </a:buClr>
              <a:buSzPct val="200000"/>
              <a:buNone/>
            </a:pPr>
            <a:r>
              <a:rPr lang="ka-GE" sz="1800" b="1" dirty="0" smtClean="0">
                <a:solidFill>
                  <a:schemeClr val="tx2"/>
                </a:solidFill>
              </a:rPr>
              <a:t>ახალგაზრდული ინიციატივების მხარდაჭერა</a:t>
            </a:r>
          </a:p>
          <a:p>
            <a:pPr lvl="1" eaLnBrk="1" hangingPunct="1">
              <a:buClr>
                <a:schemeClr val="accent6">
                  <a:lumMod val="75000"/>
                </a:schemeClr>
              </a:buClr>
              <a:buFont typeface="Wingdings" pitchFamily="2" charset="2"/>
              <a:buChar char="v"/>
            </a:pPr>
            <a:r>
              <a:rPr lang="ka-GE" sz="1600" dirty="0" smtClean="0">
                <a:solidFill>
                  <a:schemeClr val="tx2"/>
                </a:solidFill>
              </a:rPr>
              <a:t>ახალგაზრდული პროექტების შემუშავება და განხორციელება </a:t>
            </a:r>
          </a:p>
          <a:p>
            <a:pPr lvl="1" eaLnBrk="1" hangingPunct="1">
              <a:buClr>
                <a:schemeClr val="accent6">
                  <a:lumMod val="75000"/>
                </a:schemeClr>
              </a:buClr>
              <a:buFont typeface="Wingdings" pitchFamily="2" charset="2"/>
              <a:buChar char="v"/>
            </a:pPr>
            <a:r>
              <a:rPr lang="ka-GE" sz="1600" dirty="0" smtClean="0">
                <a:solidFill>
                  <a:schemeClr val="tx2"/>
                </a:solidFill>
              </a:rPr>
              <a:t>არაფორმალური და სამოქალაქო განათლების ხელშეწყობა	</a:t>
            </a:r>
          </a:p>
          <a:p>
            <a:pPr lvl="1" eaLnBrk="1" hangingPunct="1">
              <a:buClr>
                <a:schemeClr val="accent6">
                  <a:lumMod val="75000"/>
                </a:schemeClr>
              </a:buClr>
              <a:buFont typeface="Wingdings" pitchFamily="2" charset="2"/>
              <a:buChar char="v"/>
            </a:pPr>
            <a:r>
              <a:rPr lang="ka-GE" sz="1600" dirty="0" smtClean="0">
                <a:solidFill>
                  <a:schemeClr val="tx2"/>
                </a:solidFill>
              </a:rPr>
              <a:t>მუნიციპალიტეტებში ახალგაზრდული განყოფილებების შექმნა	</a:t>
            </a:r>
          </a:p>
          <a:p>
            <a:pPr eaLnBrk="1" hangingPunct="1">
              <a:buFont typeface="Wingdings" pitchFamily="2" charset="2"/>
              <a:buChar char="Ø"/>
            </a:pPr>
            <a:endParaRPr lang="ka-GE" sz="1800" dirty="0" smtClean="0">
              <a:solidFill>
                <a:schemeClr val="tx2"/>
              </a:solidFill>
            </a:endParaRPr>
          </a:p>
          <a:p>
            <a:pPr eaLnBrk="1" hangingPunct="1">
              <a:buNone/>
            </a:pPr>
            <a:endParaRPr lang="ru-RU" sz="1800" dirty="0" smtClean="0">
              <a:solidFill>
                <a:schemeClr val="tx2"/>
              </a:solidFill>
            </a:endParaRPr>
          </a:p>
        </p:txBody>
      </p:sp>
      <p:sp>
        <p:nvSpPr>
          <p:cNvPr id="7" name="Прямоугольник 6"/>
          <p:cNvSpPr>
            <a:spLocks noChangeArrowheads="1"/>
          </p:cNvSpPr>
          <p:nvPr/>
        </p:nvSpPr>
        <p:spPr bwMode="auto">
          <a:xfrm>
            <a:off x="500048" y="490074"/>
            <a:ext cx="5715011" cy="461665"/>
          </a:xfrm>
          <a:prstGeom prst="rect">
            <a:avLst/>
          </a:prstGeom>
          <a:noFill/>
          <a:ln w="9525">
            <a:noFill/>
            <a:miter lim="800000"/>
            <a:headEnd/>
            <a:tailEnd/>
          </a:ln>
        </p:spPr>
        <p:txBody>
          <a:bodyPr wrap="square">
            <a:spAutoFit/>
          </a:bodyPr>
          <a:lstStyle/>
          <a:p>
            <a:r>
              <a:rPr lang="ka-GE" sz="2400" b="1" dirty="0" smtClean="0">
                <a:solidFill>
                  <a:schemeClr val="tx2"/>
                </a:solidFill>
                <a:latin typeface="Calibri" pitchFamily="34" charset="0"/>
              </a:rPr>
              <a:t>პრიორიტეტული   მიმართულებები</a:t>
            </a:r>
            <a:endParaRPr lang="ru-RU" sz="2400" b="1" dirty="0">
              <a:solidFill>
                <a:schemeClr val="tx2"/>
              </a:solidFill>
              <a:latin typeface="Calibri" pitchFamily="34" charset="0"/>
            </a:endParaRPr>
          </a:p>
        </p:txBody>
      </p:sp>
      <p:cxnSp>
        <p:nvCxnSpPr>
          <p:cNvPr id="8" name="Прямая соединительная линия 7"/>
          <p:cNvCxnSpPr/>
          <p:nvPr/>
        </p:nvCxnSpPr>
        <p:spPr>
          <a:xfrm flipV="1">
            <a:off x="285750" y="357166"/>
            <a:ext cx="3071804" cy="22"/>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 name="Прямая соединительная линия 8"/>
          <p:cNvCxnSpPr/>
          <p:nvPr/>
        </p:nvCxnSpPr>
        <p:spPr>
          <a:xfrm rot="5400000">
            <a:off x="-6" y="642914"/>
            <a:ext cx="571482" cy="30"/>
          </a:xfrm>
          <a:prstGeom prst="line">
            <a:avLst/>
          </a:prstGeo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 xmlns:p14="http://schemas.microsoft.com/office/powerpoint/2010/main" val="1223574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solidFill>
          <a:ln>
            <a:solidFill>
              <a:schemeClr val="accent6">
                <a:lumMod val="75000"/>
              </a:schemeClr>
            </a:solidFill>
          </a:ln>
        </p:spPr>
        <p:txBody>
          <a:bodyPr/>
          <a:lstStyle/>
          <a:p>
            <a:r>
              <a:rPr lang="ka-GE" sz="2400" b="1" dirty="0" smtClean="0">
                <a:solidFill>
                  <a:schemeClr val="accent6">
                    <a:lumMod val="50000"/>
                  </a:schemeClr>
                </a:solidFill>
              </a:rPr>
              <a:t>სამინისტროს 2011 წლის გეგმა და ხარჯები</a:t>
            </a:r>
            <a:endParaRPr lang="ru-RU" sz="2400" b="1" dirty="0">
              <a:solidFill>
                <a:schemeClr val="accent6">
                  <a:lumMod val="50000"/>
                </a:schemeClr>
              </a:solidFill>
            </a:endParaRPr>
          </a:p>
        </p:txBody>
      </p:sp>
      <p:graphicFrame>
        <p:nvGraphicFramePr>
          <p:cNvPr id="4" name="Содержимое 3"/>
          <p:cNvGraphicFramePr>
            <a:graphicFrameLocks noGrp="1"/>
          </p:cNvGraphicFramePr>
          <p:nvPr>
            <p:ph idx="1"/>
          </p:nvPr>
        </p:nvGraphicFramePr>
        <p:xfrm>
          <a:off x="0" y="1600200"/>
          <a:ext cx="9001156"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1214438"/>
            <a:ext cx="8358188" cy="5072062"/>
          </a:xfrm>
        </p:spPr>
        <p:txBody>
          <a:bodyPr rtlCol="0">
            <a:noAutofit/>
          </a:bodyPr>
          <a:lstStyle/>
          <a:p>
            <a:pPr eaLnBrk="1" fontAlgn="auto" hangingPunct="1">
              <a:spcAft>
                <a:spcPts val="0"/>
              </a:spcAft>
              <a:buFont typeface="Arial" charset="0"/>
              <a:buNone/>
              <a:defRPr/>
            </a:pPr>
            <a:r>
              <a:rPr lang="ka-GE" sz="1600" dirty="0" smtClean="0">
                <a:solidFill>
                  <a:schemeClr val="tx2"/>
                </a:solidFill>
              </a:rPr>
              <a:t>        </a:t>
            </a:r>
            <a:r>
              <a:rPr lang="ru-RU" sz="1800" dirty="0" smtClean="0">
                <a:solidFill>
                  <a:schemeClr val="tx2"/>
                </a:solidFill>
              </a:rPr>
              <a:t>შეუძლებელია ვილაპარაკოთ ქვეყნის გრძელვადიან გა</a:t>
            </a:r>
            <a:r>
              <a:rPr lang="ka-GE" sz="1800" dirty="0" smtClean="0">
                <a:solidFill>
                  <a:schemeClr val="tx2"/>
                </a:solidFill>
              </a:rPr>
              <a:t>ნვითარებაზე, </a:t>
            </a:r>
            <a:r>
              <a:rPr lang="ru-RU" sz="1800" dirty="0" smtClean="0">
                <a:solidFill>
                  <a:schemeClr val="tx2"/>
                </a:solidFill>
              </a:rPr>
              <a:t>მის მოდერნიზაციასა </a:t>
            </a:r>
            <a:r>
              <a:rPr lang="ka-GE" sz="1800" dirty="0" smtClean="0">
                <a:solidFill>
                  <a:schemeClr val="tx2"/>
                </a:solidFill>
              </a:rPr>
              <a:t>თუ</a:t>
            </a:r>
            <a:r>
              <a:rPr lang="ru-RU" sz="1800" dirty="0" smtClean="0">
                <a:solidFill>
                  <a:schemeClr val="tx2"/>
                </a:solidFill>
              </a:rPr>
              <a:t> პროგრესზე, თუ არ განვითარდება განათლების სისტემა. განათლება არის ის</a:t>
            </a:r>
            <a:r>
              <a:rPr lang="ka-GE" sz="1800" dirty="0" smtClean="0">
                <a:solidFill>
                  <a:schemeClr val="tx2"/>
                </a:solidFill>
              </a:rPr>
              <a:t>,</a:t>
            </a:r>
            <a:r>
              <a:rPr lang="ru-RU" sz="1800" dirty="0" smtClean="0">
                <a:solidFill>
                  <a:schemeClr val="tx2"/>
                </a:solidFill>
              </a:rPr>
              <a:t> რაც ქმნის მომავალი საქართველოს ადამიანურ რესურსს</a:t>
            </a:r>
            <a:r>
              <a:rPr lang="ka-GE" sz="1800" dirty="0" smtClean="0">
                <a:solidFill>
                  <a:schemeClr val="tx2"/>
                </a:solidFill>
              </a:rPr>
              <a:t>,</a:t>
            </a:r>
            <a:r>
              <a:rPr lang="ru-RU" sz="1800" dirty="0" smtClean="0">
                <a:solidFill>
                  <a:schemeClr val="tx2"/>
                </a:solidFill>
              </a:rPr>
              <a:t> ჩვენი ქვეყნის მთავარ სიმდიდრეს</a:t>
            </a:r>
            <a:r>
              <a:rPr lang="ka-GE" sz="1800" dirty="0" smtClean="0">
                <a:solidFill>
                  <a:schemeClr val="tx2"/>
                </a:solidFill>
              </a:rPr>
              <a:t>ა</a:t>
            </a:r>
            <a:r>
              <a:rPr lang="ru-RU" sz="1800" dirty="0" smtClean="0">
                <a:solidFill>
                  <a:schemeClr val="tx2"/>
                </a:solidFill>
              </a:rPr>
              <a:t> და ღირსებას. </a:t>
            </a:r>
            <a:endParaRPr lang="ka-GE" sz="1800" dirty="0" smtClean="0">
              <a:solidFill>
                <a:schemeClr val="tx2"/>
              </a:solidFill>
            </a:endParaRPr>
          </a:p>
          <a:p>
            <a:pPr eaLnBrk="1" fontAlgn="auto" hangingPunct="1">
              <a:spcAft>
                <a:spcPts val="0"/>
              </a:spcAft>
              <a:buFont typeface="Arial" charset="0"/>
              <a:buNone/>
              <a:defRPr/>
            </a:pPr>
            <a:endParaRPr lang="ka-GE" sz="1800" dirty="0" smtClean="0">
              <a:solidFill>
                <a:schemeClr val="tx2"/>
              </a:solidFill>
            </a:endParaRPr>
          </a:p>
          <a:p>
            <a:pPr eaLnBrk="1" fontAlgn="auto" hangingPunct="1">
              <a:spcAft>
                <a:spcPts val="0"/>
              </a:spcAft>
              <a:buFont typeface="Arial" charset="0"/>
              <a:buNone/>
              <a:defRPr/>
            </a:pPr>
            <a:r>
              <a:rPr lang="ka-GE" sz="1800" dirty="0" smtClean="0">
                <a:solidFill>
                  <a:schemeClr val="tx2"/>
                </a:solidFill>
              </a:rPr>
              <a:t>       </a:t>
            </a:r>
            <a:endParaRPr lang="ka-GE" sz="1800" b="1" dirty="0" smtClean="0">
              <a:solidFill>
                <a:schemeClr val="tx2"/>
              </a:solidFill>
            </a:endParaRPr>
          </a:p>
          <a:p>
            <a:pPr eaLnBrk="1" fontAlgn="auto" hangingPunct="1">
              <a:spcAft>
                <a:spcPts val="0"/>
              </a:spcAft>
              <a:buFont typeface="Arial" charset="0"/>
              <a:buNone/>
              <a:defRPr/>
            </a:pPr>
            <a:endParaRPr lang="ka-GE" sz="1000" dirty="0" smtClean="0">
              <a:solidFill>
                <a:schemeClr val="tx2"/>
              </a:solidFill>
            </a:endParaRPr>
          </a:p>
          <a:p>
            <a:pPr eaLnBrk="1" fontAlgn="auto" hangingPunct="1">
              <a:spcAft>
                <a:spcPts val="0"/>
              </a:spcAft>
              <a:buFont typeface="Arial" pitchFamily="34" charset="0"/>
              <a:buNone/>
              <a:defRPr/>
            </a:pPr>
            <a:endParaRPr lang="ka-GE" sz="1250" dirty="0" smtClean="0">
              <a:solidFill>
                <a:schemeClr val="tx2"/>
              </a:solidFill>
            </a:endParaRPr>
          </a:p>
        </p:txBody>
      </p:sp>
      <p:sp>
        <p:nvSpPr>
          <p:cNvPr id="3075" name="Прямоугольник 6"/>
          <p:cNvSpPr>
            <a:spLocks noChangeArrowheads="1"/>
          </p:cNvSpPr>
          <p:nvPr/>
        </p:nvSpPr>
        <p:spPr bwMode="auto">
          <a:xfrm>
            <a:off x="357188" y="395288"/>
            <a:ext cx="42862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sz="2400" b="1">
                <a:solidFill>
                  <a:schemeClr val="tx2"/>
                </a:solidFill>
                <a:latin typeface="Calibri" pitchFamily="34" charset="0"/>
              </a:rPr>
              <a:t>განათლება</a:t>
            </a:r>
            <a:endParaRPr lang="ru-RU" sz="2400" b="1">
              <a:solidFill>
                <a:schemeClr val="tx2"/>
              </a:solidFill>
              <a:latin typeface="Calibri" pitchFamily="34" charset="0"/>
            </a:endParaRPr>
          </a:p>
        </p:txBody>
      </p:sp>
      <p:cxnSp>
        <p:nvCxnSpPr>
          <p:cNvPr id="7" name="Прямая соединительная линия 6"/>
          <p:cNvCxnSpPr/>
          <p:nvPr/>
        </p:nvCxnSpPr>
        <p:spPr>
          <a:xfrm flipV="1">
            <a:off x="285750" y="357188"/>
            <a:ext cx="4143375"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8" name="Прямая соединительная линия 7"/>
          <p:cNvCxnSpPr/>
          <p:nvPr/>
        </p:nvCxnSpPr>
        <p:spPr>
          <a:xfrm rot="5400000">
            <a:off x="0" y="642938"/>
            <a:ext cx="5715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Стрелка вправо 5"/>
          <p:cNvSpPr/>
          <p:nvPr/>
        </p:nvSpPr>
        <p:spPr>
          <a:xfrm>
            <a:off x="1285875" y="2857500"/>
            <a:ext cx="357188" cy="28575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pic>
        <p:nvPicPr>
          <p:cNvPr id="3079" name="Picture 3" descr="\\10.10.100.2\local server\5) განათლებისა და სტრატეგიული დაგეგვმის დეპარტამენტი\ganatleba-broshura\IMG_2845.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28688" y="3786188"/>
            <a:ext cx="3071812" cy="200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0" name="Picture 4" descr="\\10.10.100.2\local server\5) განათლებისა და სტრატეგიული დაგეგვმის დეპარტამენტი\ganatleba-broshura\IMG_2804.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857750" y="4286250"/>
            <a:ext cx="3286125" cy="2009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1" name="Прямоугольник 10"/>
          <p:cNvSpPr>
            <a:spLocks noChangeArrowheads="1"/>
          </p:cNvSpPr>
          <p:nvPr/>
        </p:nvSpPr>
        <p:spPr bwMode="auto">
          <a:xfrm>
            <a:off x="1928813" y="2571750"/>
            <a:ext cx="6786562"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sz="2000" b="1">
                <a:solidFill>
                  <a:schemeClr val="tx2"/>
                </a:solidFill>
              </a:rPr>
              <a:t>სამინისტროს მიზანია ხელი შეუწყოს რეგიონში ადამიანური რესურსების კონკურენტუნარიანობის ზრდას</a:t>
            </a:r>
            <a:endParaRPr lang="ru-RU" sz="2000"/>
          </a:p>
        </p:txBody>
      </p:sp>
    </p:spTree>
    <p:extLst>
      <p:ext uri="{BB962C8B-B14F-4D97-AF65-F5344CB8AC3E}">
        <p14:creationId xmlns="" xmlns:p14="http://schemas.microsoft.com/office/powerpoint/2010/main" val="2999980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88" y="1751013"/>
            <a:ext cx="8358187" cy="5072062"/>
          </a:xfrm>
        </p:spPr>
        <p:txBody>
          <a:bodyPr rtlCol="0">
            <a:noAutofit/>
          </a:bodyPr>
          <a:lstStyle/>
          <a:p>
            <a:pPr eaLnBrk="1" fontAlgn="auto" hangingPunct="1">
              <a:spcAft>
                <a:spcPts val="0"/>
              </a:spcAft>
              <a:buFont typeface="Arial" charset="0"/>
              <a:buNone/>
              <a:defRPr/>
            </a:pPr>
            <a:endParaRPr lang="ka-GE" sz="900" dirty="0" smtClean="0">
              <a:solidFill>
                <a:schemeClr val="tx2"/>
              </a:solidFill>
            </a:endParaRPr>
          </a:p>
          <a:p>
            <a:pPr eaLnBrk="1" fontAlgn="auto" hangingPunct="1">
              <a:spcAft>
                <a:spcPts val="0"/>
              </a:spcAft>
              <a:defRPr/>
            </a:pPr>
            <a:r>
              <a:rPr lang="ka-GE" sz="2000" dirty="0" smtClean="0">
                <a:solidFill>
                  <a:schemeClr val="tx2"/>
                </a:solidFill>
              </a:rPr>
              <a:t>აჭარაში ფუნქციონირებს 2  სახელმწიფო პროფესიული ცენტრი  და 11 კერძო პროფესიული ცენტრი. </a:t>
            </a:r>
          </a:p>
          <a:p>
            <a:pPr eaLnBrk="1" fontAlgn="auto" hangingPunct="1">
              <a:spcAft>
                <a:spcPts val="0"/>
              </a:spcAft>
              <a:buFont typeface="Arial" charset="0"/>
              <a:buNone/>
              <a:defRPr/>
            </a:pPr>
            <a:endParaRPr lang="ka-GE" sz="1050" dirty="0" smtClean="0">
              <a:solidFill>
                <a:schemeClr val="tx2"/>
              </a:solidFill>
            </a:endParaRPr>
          </a:p>
          <a:p>
            <a:pPr>
              <a:defRPr/>
            </a:pPr>
            <a:r>
              <a:rPr lang="ka-GE" sz="2000" dirty="0" smtClean="0">
                <a:solidFill>
                  <a:schemeClr val="tx2"/>
                </a:solidFill>
              </a:rPr>
              <a:t>აჭარაში ფუნქციონირებს 256 ზოგადსაგანმანათლებლო დაწესებულება : 229 საჯარო და 27 კერძო,  მათ შორის 4  სკოლა-პანსიონია. </a:t>
            </a:r>
          </a:p>
          <a:p>
            <a:pPr lvl="1">
              <a:defRPr/>
            </a:pPr>
            <a:r>
              <a:rPr lang="ka-GE" sz="2000" dirty="0" smtClean="0">
                <a:solidFill>
                  <a:schemeClr val="tx2"/>
                </a:solidFill>
              </a:rPr>
              <a:t>მოსწავლე: 57510;  </a:t>
            </a:r>
          </a:p>
          <a:p>
            <a:pPr lvl="1">
              <a:defRPr/>
            </a:pPr>
            <a:r>
              <a:rPr lang="ka-GE" sz="2000" dirty="0" smtClean="0">
                <a:solidFill>
                  <a:schemeClr val="tx2"/>
                </a:solidFill>
              </a:rPr>
              <a:t>მასწავლებელი: 7236</a:t>
            </a:r>
          </a:p>
          <a:p>
            <a:pPr marL="514350" indent="-457200">
              <a:defRPr/>
            </a:pPr>
            <a:r>
              <a:rPr lang="ka-GE" sz="2000" dirty="0" smtClean="0">
                <a:solidFill>
                  <a:schemeClr val="tx2"/>
                </a:solidFill>
              </a:rPr>
              <a:t>აჭარაში  4 კერძო და  3 სახელმწიფო უმაღლესი სასწავლებელია:</a:t>
            </a:r>
          </a:p>
          <a:p>
            <a:pPr marL="914400" lvl="1" indent="-457200">
              <a:defRPr/>
            </a:pPr>
            <a:r>
              <a:rPr lang="ka-GE" sz="1600" dirty="0" smtClean="0">
                <a:solidFill>
                  <a:schemeClr val="tx2"/>
                </a:solidFill>
              </a:rPr>
              <a:t>შოთა რუსთაველის სახელმწიფო უნივერსიტეტი - სუბსიდიის სახით გამოეყო  2 617 300 ლარი, </a:t>
            </a:r>
            <a:r>
              <a:rPr lang="ka-GE" sz="1600" dirty="0">
                <a:solidFill>
                  <a:schemeClr val="tx2"/>
                </a:solidFill>
              </a:rPr>
              <a:t>გაიხარჯა 2 617 300 </a:t>
            </a:r>
            <a:endParaRPr lang="ka-GE" sz="1600" dirty="0" smtClean="0">
              <a:solidFill>
                <a:schemeClr val="tx2"/>
              </a:solidFill>
            </a:endParaRPr>
          </a:p>
          <a:p>
            <a:pPr marL="914400" lvl="1" indent="-457200">
              <a:defRPr/>
            </a:pPr>
            <a:r>
              <a:rPr lang="ka-GE" sz="1600" dirty="0" smtClean="0">
                <a:solidFill>
                  <a:schemeClr val="tx2"/>
                </a:solidFill>
              </a:rPr>
              <a:t>საზღვაო აკადემია </a:t>
            </a:r>
            <a:r>
              <a:rPr lang="ka-GE" sz="1600" dirty="0">
                <a:solidFill>
                  <a:schemeClr val="tx2"/>
                </a:solidFill>
              </a:rPr>
              <a:t>-  სუბსიდიის სახით გამოეყო  </a:t>
            </a:r>
            <a:r>
              <a:rPr lang="ka-GE" sz="1600" dirty="0" smtClean="0">
                <a:solidFill>
                  <a:schemeClr val="tx2"/>
                </a:solidFill>
              </a:rPr>
              <a:t>2 012 000 ლარი</a:t>
            </a:r>
            <a:r>
              <a:rPr lang="ka-GE" sz="1600" dirty="0">
                <a:solidFill>
                  <a:schemeClr val="tx2"/>
                </a:solidFill>
              </a:rPr>
              <a:t>, გაიხარჯა </a:t>
            </a:r>
            <a:r>
              <a:rPr lang="ka-GE" sz="1600" dirty="0" smtClean="0">
                <a:solidFill>
                  <a:schemeClr val="tx2"/>
                </a:solidFill>
              </a:rPr>
              <a:t>1 686 700</a:t>
            </a:r>
          </a:p>
          <a:p>
            <a:pPr marL="914400" lvl="1" indent="-457200">
              <a:defRPr/>
            </a:pPr>
            <a:r>
              <a:rPr lang="ka-GE" sz="1600" dirty="0" smtClean="0">
                <a:solidFill>
                  <a:schemeClr val="tx2"/>
                </a:solidFill>
              </a:rPr>
              <a:t>ხელოვნების სასწავლო უნივერსიტეტი -  ბიუჯეტი 750 000 ლარი</a:t>
            </a:r>
            <a:r>
              <a:rPr lang="ka-GE" sz="1600" dirty="0">
                <a:solidFill>
                  <a:schemeClr val="tx2"/>
                </a:solidFill>
              </a:rPr>
              <a:t>, გაიხარჯა 746 300 </a:t>
            </a:r>
          </a:p>
          <a:p>
            <a:pPr marL="914400" lvl="1" indent="-457200">
              <a:defRPr/>
            </a:pPr>
            <a:endParaRPr lang="ru-RU" sz="1400" dirty="0" smtClean="0">
              <a:solidFill>
                <a:schemeClr val="tx2"/>
              </a:solidFill>
            </a:endParaRPr>
          </a:p>
          <a:p>
            <a:pPr eaLnBrk="1" fontAlgn="auto" hangingPunct="1">
              <a:spcAft>
                <a:spcPts val="0"/>
              </a:spcAft>
              <a:defRPr/>
            </a:pPr>
            <a:endParaRPr lang="ka-GE" sz="1600" dirty="0" smtClean="0">
              <a:solidFill>
                <a:schemeClr val="tx2"/>
              </a:solidFill>
            </a:endParaRPr>
          </a:p>
          <a:p>
            <a:pPr eaLnBrk="1" fontAlgn="auto" hangingPunct="1">
              <a:spcAft>
                <a:spcPts val="0"/>
              </a:spcAft>
              <a:buFont typeface="Arial" pitchFamily="34" charset="0"/>
              <a:buNone/>
              <a:defRPr/>
            </a:pPr>
            <a:endParaRPr lang="ka-GE" sz="1200" dirty="0" smtClean="0">
              <a:solidFill>
                <a:schemeClr val="tx2"/>
              </a:solidFill>
            </a:endParaRPr>
          </a:p>
        </p:txBody>
      </p:sp>
      <p:sp>
        <p:nvSpPr>
          <p:cNvPr id="4099" name="Прямоугольник 6"/>
          <p:cNvSpPr>
            <a:spLocks noChangeArrowheads="1"/>
          </p:cNvSpPr>
          <p:nvPr/>
        </p:nvSpPr>
        <p:spPr bwMode="auto">
          <a:xfrm>
            <a:off x="357188" y="395288"/>
            <a:ext cx="62865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sz="2400" b="1">
                <a:solidFill>
                  <a:schemeClr val="tx2"/>
                </a:solidFill>
                <a:latin typeface="Calibri" pitchFamily="34" charset="0"/>
              </a:rPr>
              <a:t>უმაღლესი ,პროფესიული და ზოგადსაგანმანათლებლო  დაწესებულებები </a:t>
            </a:r>
            <a:endParaRPr lang="ru-RU" sz="2400" b="1">
              <a:solidFill>
                <a:schemeClr val="tx2"/>
              </a:solidFill>
              <a:latin typeface="Calibri" pitchFamily="34" charset="0"/>
            </a:endParaRPr>
          </a:p>
        </p:txBody>
      </p:sp>
      <p:cxnSp>
        <p:nvCxnSpPr>
          <p:cNvPr id="7" name="Прямая соединительная линия 6"/>
          <p:cNvCxnSpPr/>
          <p:nvPr/>
        </p:nvCxnSpPr>
        <p:spPr>
          <a:xfrm flipV="1">
            <a:off x="285750" y="357188"/>
            <a:ext cx="4143375"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8" name="Прямая соединительная линия 7"/>
          <p:cNvCxnSpPr/>
          <p:nvPr/>
        </p:nvCxnSpPr>
        <p:spPr>
          <a:xfrm rot="5400000">
            <a:off x="0" y="642938"/>
            <a:ext cx="571500" cy="0"/>
          </a:xfrm>
          <a:prstGeom prst="line">
            <a:avLst/>
          </a:prstGeo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 xmlns:p14="http://schemas.microsoft.com/office/powerpoint/2010/main" val="1633382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6"/>
          <p:cNvSpPr>
            <a:spLocks noChangeArrowheads="1"/>
          </p:cNvSpPr>
          <p:nvPr/>
        </p:nvSpPr>
        <p:spPr bwMode="auto">
          <a:xfrm>
            <a:off x="357188" y="500063"/>
            <a:ext cx="428625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sz="2400" b="1">
                <a:solidFill>
                  <a:schemeClr val="tx2"/>
                </a:solidFill>
                <a:latin typeface="Calibri" pitchFamily="34" charset="0"/>
              </a:rPr>
              <a:t>სკოლების </a:t>
            </a:r>
            <a:r>
              <a:rPr lang="en-US" sz="2400" b="1">
                <a:solidFill>
                  <a:schemeClr val="tx2"/>
                </a:solidFill>
                <a:latin typeface="Calibri" pitchFamily="34" charset="0"/>
              </a:rPr>
              <a:t>  </a:t>
            </a:r>
            <a:r>
              <a:rPr lang="ka-GE" sz="2400" b="1">
                <a:solidFill>
                  <a:schemeClr val="tx2"/>
                </a:solidFill>
                <a:latin typeface="Calibri" pitchFamily="34" charset="0"/>
              </a:rPr>
              <a:t>რეაბილიტაცია</a:t>
            </a:r>
          </a:p>
          <a:p>
            <a:endParaRPr lang="ru-RU" sz="2400" b="1">
              <a:solidFill>
                <a:schemeClr val="tx2"/>
              </a:solidFill>
              <a:latin typeface="Calibri" pitchFamily="34" charset="0"/>
            </a:endParaRPr>
          </a:p>
        </p:txBody>
      </p:sp>
      <p:cxnSp>
        <p:nvCxnSpPr>
          <p:cNvPr id="8" name="Прямая соединительная линия 7"/>
          <p:cNvCxnSpPr/>
          <p:nvPr/>
        </p:nvCxnSpPr>
        <p:spPr>
          <a:xfrm flipV="1">
            <a:off x="285750" y="357188"/>
            <a:ext cx="4143375"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 name="Прямая соединительная линия 8"/>
          <p:cNvCxnSpPr/>
          <p:nvPr/>
        </p:nvCxnSpPr>
        <p:spPr>
          <a:xfrm rot="5400000">
            <a:off x="0" y="642938"/>
            <a:ext cx="5715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2" name="Содержимое 2"/>
          <p:cNvSpPr>
            <a:spLocks noGrp="1"/>
          </p:cNvSpPr>
          <p:nvPr>
            <p:ph idx="1"/>
          </p:nvPr>
        </p:nvSpPr>
        <p:spPr>
          <a:xfrm>
            <a:off x="357188" y="857250"/>
            <a:ext cx="7743825" cy="2139950"/>
          </a:xfrm>
        </p:spPr>
        <p:txBody>
          <a:bodyPr rtlCol="0">
            <a:noAutofit/>
          </a:bodyPr>
          <a:lstStyle/>
          <a:p>
            <a:pPr lvl="2">
              <a:buFont typeface="Arial" charset="0"/>
              <a:buNone/>
              <a:defRPr/>
            </a:pPr>
            <a:endParaRPr lang="ru-RU" sz="1400" b="1" dirty="0" smtClean="0">
              <a:solidFill>
                <a:schemeClr val="tx2"/>
              </a:solidFill>
            </a:endParaRPr>
          </a:p>
          <a:p>
            <a:pPr lvl="1">
              <a:buFont typeface="Arial" pitchFamily="34" charset="0"/>
              <a:buChar char="•"/>
              <a:defRPr/>
            </a:pPr>
            <a:r>
              <a:rPr lang="ka-GE" sz="1800" dirty="0" smtClean="0">
                <a:solidFill>
                  <a:schemeClr val="tx2"/>
                </a:solidFill>
              </a:rPr>
              <a:t>განათლების სისტემაში მიმდინარე რეფორმების პრიორიტეტს წარმოადგენს საჯარო სკოლების შენობების რეაბილიტაცია</a:t>
            </a:r>
          </a:p>
          <a:p>
            <a:pPr lvl="1">
              <a:buFont typeface="Arial" pitchFamily="34" charset="0"/>
              <a:buChar char="•"/>
              <a:defRPr/>
            </a:pPr>
            <a:r>
              <a:rPr lang="ka-GE" sz="1800" dirty="0" smtClean="0">
                <a:solidFill>
                  <a:schemeClr val="tx2"/>
                </a:solidFill>
              </a:rPr>
              <a:t>2005-201</a:t>
            </a:r>
            <a:r>
              <a:rPr lang="en-US" sz="1800" dirty="0" smtClean="0">
                <a:solidFill>
                  <a:schemeClr val="tx2"/>
                </a:solidFill>
              </a:rPr>
              <a:t>1</a:t>
            </a:r>
            <a:r>
              <a:rPr lang="ka-GE" sz="1800" dirty="0" smtClean="0">
                <a:solidFill>
                  <a:schemeClr val="tx2"/>
                </a:solidFill>
              </a:rPr>
              <a:t> წლებში რეაბილიტირებულ იქნა  16</a:t>
            </a:r>
            <a:r>
              <a:rPr lang="en-US" sz="1800" dirty="0" smtClean="0">
                <a:solidFill>
                  <a:schemeClr val="tx2"/>
                </a:solidFill>
              </a:rPr>
              <a:t>3</a:t>
            </a:r>
            <a:r>
              <a:rPr lang="ka-GE" sz="1800" dirty="0" smtClean="0">
                <a:solidFill>
                  <a:schemeClr val="tx2"/>
                </a:solidFill>
              </a:rPr>
              <a:t> სკოლა. </a:t>
            </a:r>
          </a:p>
          <a:p>
            <a:pPr lvl="1">
              <a:buFont typeface="Arial" pitchFamily="34" charset="0"/>
              <a:buChar char="•"/>
              <a:defRPr/>
            </a:pPr>
            <a:r>
              <a:rPr lang="ka-GE" sz="1800" dirty="0" smtClean="0">
                <a:solidFill>
                  <a:schemeClr val="tx2"/>
                </a:solidFill>
              </a:rPr>
              <a:t>201</a:t>
            </a:r>
            <a:r>
              <a:rPr lang="en-US" sz="1800" dirty="0" smtClean="0">
                <a:solidFill>
                  <a:schemeClr val="tx2"/>
                </a:solidFill>
              </a:rPr>
              <a:t>1</a:t>
            </a:r>
            <a:r>
              <a:rPr lang="ka-GE" sz="1800" dirty="0" smtClean="0">
                <a:solidFill>
                  <a:schemeClr val="tx2"/>
                </a:solidFill>
              </a:rPr>
              <a:t> წელს გათვალისწინებული იყო </a:t>
            </a:r>
            <a:r>
              <a:rPr lang="en-US" sz="1800" dirty="0" smtClean="0">
                <a:solidFill>
                  <a:schemeClr val="tx2"/>
                </a:solidFill>
              </a:rPr>
              <a:t>14</a:t>
            </a:r>
            <a:r>
              <a:rPr lang="ka-GE" sz="1800" dirty="0" smtClean="0">
                <a:solidFill>
                  <a:schemeClr val="tx2"/>
                </a:solidFill>
              </a:rPr>
              <a:t> საჯარო სკოლის რეაბილიტაცია. პროგრამის განხორციელებისათვის გამოიყო 3 638 537 ლარი, </a:t>
            </a:r>
            <a:r>
              <a:rPr lang="ka-GE" sz="1800" dirty="0">
                <a:solidFill>
                  <a:schemeClr val="tx2"/>
                </a:solidFill>
              </a:rPr>
              <a:t>გ</a:t>
            </a:r>
            <a:r>
              <a:rPr lang="ka-GE" sz="1800" dirty="0" smtClean="0">
                <a:solidFill>
                  <a:schemeClr val="tx2"/>
                </a:solidFill>
              </a:rPr>
              <a:t>აიხარჯა </a:t>
            </a:r>
            <a:r>
              <a:rPr lang="ka-GE" sz="1800" b="1" dirty="0" smtClean="0">
                <a:solidFill>
                  <a:schemeClr val="accent6">
                    <a:lumMod val="75000"/>
                  </a:schemeClr>
                </a:solidFill>
              </a:rPr>
              <a:t>3 176 084 </a:t>
            </a:r>
            <a:r>
              <a:rPr lang="ka-GE" sz="1800" dirty="0" smtClean="0">
                <a:solidFill>
                  <a:schemeClr val="tx2"/>
                </a:solidFill>
              </a:rPr>
              <a:t>ლარი</a:t>
            </a:r>
            <a:endParaRPr lang="ka-GE" sz="1600" dirty="0" smtClean="0">
              <a:solidFill>
                <a:schemeClr val="tx2"/>
              </a:solidFill>
            </a:endParaRPr>
          </a:p>
          <a:p>
            <a:pPr lvl="1">
              <a:buFont typeface="Arial" charset="0"/>
              <a:buNone/>
              <a:defRPr/>
            </a:pPr>
            <a:r>
              <a:rPr lang="ka-GE" sz="1600" b="1" dirty="0" smtClean="0">
                <a:solidFill>
                  <a:schemeClr val="tx2"/>
                </a:solidFill>
              </a:rPr>
              <a:t>      </a:t>
            </a:r>
          </a:p>
          <a:p>
            <a:pPr lvl="1">
              <a:buFont typeface="Arial" charset="0"/>
              <a:buNone/>
              <a:defRPr/>
            </a:pPr>
            <a:endParaRPr lang="ka-GE" sz="1400" dirty="0" smtClean="0">
              <a:solidFill>
                <a:schemeClr val="tx2"/>
              </a:solidFill>
            </a:endParaRPr>
          </a:p>
          <a:p>
            <a:pPr lvl="1">
              <a:buFont typeface="Arial" charset="0"/>
              <a:buNone/>
              <a:defRPr/>
            </a:pPr>
            <a:endParaRPr lang="ka-GE" sz="1400" dirty="0" smtClean="0">
              <a:solidFill>
                <a:schemeClr val="tx2"/>
              </a:solidFill>
            </a:endParaRPr>
          </a:p>
        </p:txBody>
      </p:sp>
      <p:graphicFrame>
        <p:nvGraphicFramePr>
          <p:cNvPr id="13" name="Chart 12"/>
          <p:cNvGraphicFramePr>
            <a:graphicFrameLocks/>
          </p:cNvGraphicFramePr>
          <p:nvPr/>
        </p:nvGraphicFramePr>
        <p:xfrm>
          <a:off x="648704" y="3140968"/>
          <a:ext cx="7560840" cy="338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987355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6"/>
          <p:cNvSpPr>
            <a:spLocks noChangeArrowheads="1"/>
          </p:cNvSpPr>
          <p:nvPr/>
        </p:nvSpPr>
        <p:spPr bwMode="auto">
          <a:xfrm>
            <a:off x="357188" y="395288"/>
            <a:ext cx="428625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sz="2400" b="1">
                <a:solidFill>
                  <a:schemeClr val="tx2"/>
                </a:solidFill>
                <a:latin typeface="Calibri" pitchFamily="34" charset="0"/>
              </a:rPr>
              <a:t>სასკოლო ფორმები</a:t>
            </a:r>
          </a:p>
          <a:p>
            <a:endParaRPr lang="ru-RU" sz="2400" b="1">
              <a:solidFill>
                <a:schemeClr val="tx2"/>
              </a:solidFill>
              <a:latin typeface="Calibri" pitchFamily="34" charset="0"/>
            </a:endParaRPr>
          </a:p>
        </p:txBody>
      </p:sp>
      <p:cxnSp>
        <p:nvCxnSpPr>
          <p:cNvPr id="8" name="Прямая соединительная линия 7"/>
          <p:cNvCxnSpPr/>
          <p:nvPr/>
        </p:nvCxnSpPr>
        <p:spPr>
          <a:xfrm flipV="1">
            <a:off x="285750" y="357188"/>
            <a:ext cx="4143375"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 name="Прямая соединительная линия 8"/>
          <p:cNvCxnSpPr/>
          <p:nvPr/>
        </p:nvCxnSpPr>
        <p:spPr>
          <a:xfrm rot="5400000">
            <a:off x="0" y="642938"/>
            <a:ext cx="5715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6149" name="Содержимое 2"/>
          <p:cNvSpPr>
            <a:spLocks noGrp="1"/>
          </p:cNvSpPr>
          <p:nvPr>
            <p:ph idx="1"/>
          </p:nvPr>
        </p:nvSpPr>
        <p:spPr>
          <a:xfrm>
            <a:off x="571500" y="1143000"/>
            <a:ext cx="8229600" cy="990600"/>
          </a:xfrm>
        </p:spPr>
        <p:txBody>
          <a:bodyPr/>
          <a:lstStyle/>
          <a:p>
            <a:pPr lvl="1">
              <a:buFont typeface="Arial" charset="0"/>
              <a:buNone/>
            </a:pPr>
            <a:r>
              <a:rPr lang="ka-GE" sz="1600" b="1" smtClean="0">
                <a:solidFill>
                  <a:schemeClr val="tx2"/>
                </a:solidFill>
              </a:rPr>
              <a:t>      </a:t>
            </a:r>
            <a:r>
              <a:rPr lang="ka-GE" sz="1700" b="1" smtClean="0">
                <a:solidFill>
                  <a:schemeClr val="tx2"/>
                </a:solidFill>
              </a:rPr>
              <a:t>მოსწავლეთა სასკოლო ფორმებით უზრუნველყოფის პროგრამის</a:t>
            </a:r>
            <a:r>
              <a:rPr lang="en-US" sz="1700" b="1" smtClean="0">
                <a:solidFill>
                  <a:schemeClr val="tx2"/>
                </a:solidFill>
              </a:rPr>
              <a:t> </a:t>
            </a:r>
            <a:r>
              <a:rPr lang="ka-GE" sz="1700" b="1" smtClean="0">
                <a:solidFill>
                  <a:schemeClr val="tx2"/>
                </a:solidFill>
              </a:rPr>
              <a:t>მიზანია მოსწავლეთა შორის ჯანსაღი ატმოსფეროს შექმნა</a:t>
            </a:r>
            <a:r>
              <a:rPr lang="en-US" sz="1700" b="1" smtClean="0">
                <a:solidFill>
                  <a:schemeClr val="tx2"/>
                </a:solidFill>
              </a:rPr>
              <a:t> </a:t>
            </a:r>
            <a:r>
              <a:rPr lang="ka-GE" sz="1700" b="1" smtClean="0">
                <a:solidFill>
                  <a:schemeClr val="tx2"/>
                </a:solidFill>
              </a:rPr>
              <a:t>და ბავშვის თავისუფალ პიროვნებად ჩამოყალიბება.</a:t>
            </a:r>
          </a:p>
          <a:p>
            <a:pPr lvl="1">
              <a:buFont typeface="Arial" charset="0"/>
              <a:buNone/>
            </a:pPr>
            <a:endParaRPr lang="ka-GE" sz="1600" smtClean="0">
              <a:solidFill>
                <a:schemeClr val="tx2"/>
              </a:solidFill>
            </a:endParaRPr>
          </a:p>
          <a:p>
            <a:pPr lvl="2">
              <a:buFont typeface="Arial" charset="0"/>
              <a:buNone/>
            </a:pPr>
            <a:endParaRPr lang="ka-GE" sz="1600" smtClean="0"/>
          </a:p>
          <a:p>
            <a:pPr lvl="2">
              <a:buFont typeface="Wingdings" pitchFamily="2" charset="2"/>
              <a:buChar char="Ø"/>
            </a:pPr>
            <a:endParaRPr lang="ru-RU" sz="1600" b="1" smtClean="0">
              <a:solidFill>
                <a:schemeClr val="tx2"/>
              </a:solidFill>
            </a:endParaRPr>
          </a:p>
          <a:p>
            <a:pPr lvl="1">
              <a:buFont typeface="Arial" charset="0"/>
              <a:buNone/>
            </a:pPr>
            <a:endParaRPr lang="ka-GE" sz="1600" smtClean="0">
              <a:solidFill>
                <a:schemeClr val="tx2"/>
              </a:solidFill>
            </a:endParaRPr>
          </a:p>
        </p:txBody>
      </p:sp>
      <p:sp>
        <p:nvSpPr>
          <p:cNvPr id="11" name="Стрелка вправо 10"/>
          <p:cNvSpPr/>
          <p:nvPr/>
        </p:nvSpPr>
        <p:spPr>
          <a:xfrm>
            <a:off x="714375" y="1214438"/>
            <a:ext cx="357188" cy="28575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pic>
        <p:nvPicPr>
          <p:cNvPr id="6151" name="Picture 2" descr="\\10.10.100.2\local server\5) განათლებისა და სტრატეგიული დაგეგვმის დეპარტამენტი\ganatleba-broshura\IMG_273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0063" y="2428875"/>
            <a:ext cx="2214562" cy="278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Прямоугольник 14"/>
          <p:cNvSpPr/>
          <p:nvPr/>
        </p:nvSpPr>
        <p:spPr>
          <a:xfrm>
            <a:off x="2500313" y="2286000"/>
            <a:ext cx="6000750" cy="3140075"/>
          </a:xfrm>
          <a:prstGeom prst="rect">
            <a:avLst/>
          </a:prstGeom>
        </p:spPr>
        <p:txBody>
          <a:bodyPr>
            <a:spAutoFit/>
          </a:bodyPr>
          <a:lstStyle/>
          <a:p>
            <a:pPr lvl="1">
              <a:buFont typeface="Arial" pitchFamily="34" charset="0"/>
              <a:buChar char="•"/>
              <a:defRPr/>
            </a:pPr>
            <a:r>
              <a:rPr lang="ka-GE" dirty="0">
                <a:solidFill>
                  <a:schemeClr val="tx2"/>
                </a:solidFill>
                <a:latin typeface="+mn-lt"/>
              </a:rPr>
              <a:t>   პროგრამის განხორციელების შედეგად მოსწავლეებს გაუჩნდათ განსაკუთრებული დამოკიდებულება სასკოლო ფორმებისა და უშუალოდ საჯარო სკოლის მიმართ</a:t>
            </a:r>
          </a:p>
          <a:p>
            <a:pPr lvl="1">
              <a:buFont typeface="Arial" pitchFamily="34" charset="0"/>
              <a:buChar char="•"/>
              <a:defRPr/>
            </a:pPr>
            <a:r>
              <a:rPr lang="ka-GE" dirty="0">
                <a:solidFill>
                  <a:schemeClr val="tx2"/>
                </a:solidFill>
                <a:latin typeface="+mn-lt"/>
              </a:rPr>
              <a:t>   აღნიშნულმა დადებითი როლი ითამაშა სოციალურად მძიმე მდგომარეობაში მყოფი მშობლების ეკონომიკური პრობლემის გადაჭრის საქმეში.</a:t>
            </a:r>
          </a:p>
          <a:p>
            <a:pPr lvl="1">
              <a:buFont typeface="Arial" pitchFamily="34" charset="0"/>
              <a:buChar char="•"/>
              <a:defRPr/>
            </a:pPr>
            <a:r>
              <a:rPr lang="ka-GE" dirty="0">
                <a:solidFill>
                  <a:schemeClr val="tx2"/>
                </a:solidFill>
                <a:latin typeface="+mn-lt"/>
              </a:rPr>
              <a:t>    2011 წელს </a:t>
            </a:r>
            <a:r>
              <a:rPr lang="ka-GE" dirty="0" smtClean="0">
                <a:solidFill>
                  <a:schemeClr val="tx2"/>
                </a:solidFill>
                <a:latin typeface="+mn-lt"/>
              </a:rPr>
              <a:t>ბიუჯეტით გათვალისწინებული იყო</a:t>
            </a:r>
            <a:r>
              <a:rPr lang="en-US" dirty="0" smtClean="0">
                <a:solidFill>
                  <a:schemeClr val="tx2"/>
                </a:solidFill>
                <a:latin typeface="+mn-lt"/>
              </a:rPr>
              <a:t> 1</a:t>
            </a:r>
            <a:r>
              <a:rPr lang="ka-GE" dirty="0" smtClean="0">
                <a:solidFill>
                  <a:schemeClr val="tx2"/>
                </a:solidFill>
                <a:latin typeface="+mn-lt"/>
              </a:rPr>
              <a:t>7</a:t>
            </a:r>
            <a:r>
              <a:rPr lang="en-US" dirty="0" smtClean="0">
                <a:solidFill>
                  <a:schemeClr val="tx2"/>
                </a:solidFill>
                <a:latin typeface="+mn-lt"/>
              </a:rPr>
              <a:t>0 </a:t>
            </a:r>
            <a:r>
              <a:rPr lang="ka-GE" dirty="0">
                <a:solidFill>
                  <a:schemeClr val="tx2"/>
                </a:solidFill>
                <a:latin typeface="+mn-lt"/>
              </a:rPr>
              <a:t>5</a:t>
            </a:r>
            <a:r>
              <a:rPr lang="en-US" dirty="0" smtClean="0">
                <a:solidFill>
                  <a:schemeClr val="tx2"/>
                </a:solidFill>
                <a:latin typeface="+mn-lt"/>
              </a:rPr>
              <a:t>00 </a:t>
            </a:r>
            <a:r>
              <a:rPr lang="ka-GE" dirty="0">
                <a:solidFill>
                  <a:schemeClr val="tx2"/>
                </a:solidFill>
                <a:latin typeface="+mn-lt"/>
              </a:rPr>
              <a:t>ლარი, საიდანაც გაიხარჯა</a:t>
            </a:r>
            <a:r>
              <a:rPr lang="ka-GE" b="1" dirty="0">
                <a:solidFill>
                  <a:schemeClr val="accent6">
                    <a:lumMod val="75000"/>
                  </a:schemeClr>
                </a:solidFill>
                <a:latin typeface="+mn-lt"/>
              </a:rPr>
              <a:t> 165 024 </a:t>
            </a:r>
            <a:r>
              <a:rPr lang="ka-GE" dirty="0">
                <a:solidFill>
                  <a:schemeClr val="tx2"/>
                </a:solidFill>
                <a:latin typeface="+mn-lt"/>
              </a:rPr>
              <a:t>ლარი და  შეიკერა 3993 ცალი ფორმა.</a:t>
            </a:r>
          </a:p>
        </p:txBody>
      </p:sp>
    </p:spTree>
    <p:extLst>
      <p:ext uri="{BB962C8B-B14F-4D97-AF65-F5344CB8AC3E}">
        <p14:creationId xmlns="" xmlns:p14="http://schemas.microsoft.com/office/powerpoint/2010/main" val="3780911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6"/>
          <p:cNvSpPr>
            <a:spLocks noChangeArrowheads="1"/>
          </p:cNvSpPr>
          <p:nvPr/>
        </p:nvSpPr>
        <p:spPr bwMode="auto">
          <a:xfrm>
            <a:off x="357188" y="395288"/>
            <a:ext cx="428625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sz="2400" b="1">
                <a:solidFill>
                  <a:schemeClr val="tx2"/>
                </a:solidFill>
                <a:latin typeface="Calibri" pitchFamily="34" charset="0"/>
              </a:rPr>
              <a:t>ინგლისური ენის კურსები</a:t>
            </a:r>
          </a:p>
          <a:p>
            <a:endParaRPr lang="ru-RU" sz="2400" b="1">
              <a:solidFill>
                <a:schemeClr val="tx2"/>
              </a:solidFill>
              <a:latin typeface="Calibri" pitchFamily="34" charset="0"/>
            </a:endParaRPr>
          </a:p>
        </p:txBody>
      </p:sp>
      <p:cxnSp>
        <p:nvCxnSpPr>
          <p:cNvPr id="8" name="Прямая соединительная линия 7"/>
          <p:cNvCxnSpPr/>
          <p:nvPr/>
        </p:nvCxnSpPr>
        <p:spPr>
          <a:xfrm flipV="1">
            <a:off x="285750" y="357188"/>
            <a:ext cx="4143375"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9" name="Прямая соединительная линия 8"/>
          <p:cNvCxnSpPr/>
          <p:nvPr/>
        </p:nvCxnSpPr>
        <p:spPr>
          <a:xfrm rot="5400000">
            <a:off x="0" y="642938"/>
            <a:ext cx="571500" cy="0"/>
          </a:xfrm>
          <a:prstGeom prst="line">
            <a:avLst/>
          </a:prstGeom>
          <a:ln/>
        </p:spPr>
        <p:style>
          <a:lnRef idx="3">
            <a:schemeClr val="accent6"/>
          </a:lnRef>
          <a:fillRef idx="0">
            <a:schemeClr val="accent6"/>
          </a:fillRef>
          <a:effectRef idx="2">
            <a:schemeClr val="accent6"/>
          </a:effectRef>
          <a:fontRef idx="minor">
            <a:schemeClr val="tx1"/>
          </a:fontRef>
        </p:style>
      </p:cxnSp>
      <p:pic>
        <p:nvPicPr>
          <p:cNvPr id="7173" name="Picture 15" descr="\\10.10.100.2\local server\5) განათლებისა და სტრატეგიული დაგეგვმის დეპარტამენტი\boby\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5750" y="3716338"/>
            <a:ext cx="2633663" cy="2203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Прямоугольник 13"/>
          <p:cNvSpPr/>
          <p:nvPr/>
        </p:nvSpPr>
        <p:spPr>
          <a:xfrm>
            <a:off x="2500313" y="3449638"/>
            <a:ext cx="6318250" cy="3046412"/>
          </a:xfrm>
          <a:prstGeom prst="rect">
            <a:avLst/>
          </a:prstGeom>
        </p:spPr>
        <p:txBody>
          <a:bodyPr>
            <a:spAutoFit/>
          </a:bodyPr>
          <a:lstStyle/>
          <a:p>
            <a:pPr lvl="2">
              <a:buFont typeface="Arial" pitchFamily="34" charset="0"/>
              <a:buChar char="•"/>
              <a:defRPr/>
            </a:pPr>
            <a:endParaRPr lang="en-US" sz="1600" dirty="0">
              <a:solidFill>
                <a:schemeClr val="tx2"/>
              </a:solidFill>
            </a:endParaRPr>
          </a:p>
          <a:p>
            <a:pPr lvl="2">
              <a:buFont typeface="Arial" pitchFamily="34" charset="0"/>
              <a:buChar char="•"/>
              <a:defRPr/>
            </a:pPr>
            <a:r>
              <a:rPr lang="en-US" dirty="0">
                <a:solidFill>
                  <a:schemeClr val="tx2"/>
                </a:solidFill>
              </a:rPr>
              <a:t>   </a:t>
            </a:r>
            <a:r>
              <a:rPr lang="ka-GE" sz="2000" dirty="0">
                <a:solidFill>
                  <a:schemeClr val="tx2"/>
                </a:solidFill>
              </a:rPr>
              <a:t>2011 წელს პროგრამის ფარგლებში </a:t>
            </a:r>
            <a:r>
              <a:rPr lang="ka-GE" sz="2000" b="1" dirty="0">
                <a:solidFill>
                  <a:schemeClr val="accent6">
                    <a:lumMod val="75000"/>
                  </a:schemeClr>
                </a:solidFill>
              </a:rPr>
              <a:t>4467</a:t>
            </a:r>
            <a:r>
              <a:rPr lang="ka-GE" sz="2000" dirty="0">
                <a:solidFill>
                  <a:schemeClr val="accent6">
                    <a:lumMod val="75000"/>
                  </a:schemeClr>
                </a:solidFill>
              </a:rPr>
              <a:t> </a:t>
            </a:r>
            <a:r>
              <a:rPr lang="ka-GE" sz="2000" dirty="0">
                <a:solidFill>
                  <a:schemeClr val="tx2"/>
                </a:solidFill>
              </a:rPr>
              <a:t>მსმენელმა გაიარა  კურსი. მათ შორის: </a:t>
            </a:r>
          </a:p>
          <a:p>
            <a:pPr lvl="3">
              <a:buFont typeface="Arial" pitchFamily="34" charset="0"/>
              <a:buChar char="•"/>
              <a:defRPr/>
            </a:pPr>
            <a:r>
              <a:rPr lang="en-US" sz="2000" dirty="0">
                <a:solidFill>
                  <a:schemeClr val="tx2"/>
                </a:solidFill>
              </a:rPr>
              <a:t>   </a:t>
            </a:r>
            <a:r>
              <a:rPr lang="ka-GE" sz="2000" dirty="0">
                <a:solidFill>
                  <a:schemeClr val="tx2"/>
                </a:solidFill>
              </a:rPr>
              <a:t>ქალაქ ბათუმში </a:t>
            </a:r>
            <a:r>
              <a:rPr lang="en-US" sz="2000" dirty="0">
                <a:solidFill>
                  <a:schemeClr val="tx2"/>
                </a:solidFill>
              </a:rPr>
              <a:t> -</a:t>
            </a:r>
            <a:r>
              <a:rPr lang="ka-GE" sz="2000" dirty="0">
                <a:solidFill>
                  <a:schemeClr val="tx2"/>
                </a:solidFill>
              </a:rPr>
              <a:t>1928 მსმენელმა</a:t>
            </a:r>
            <a:endParaRPr lang="en-US" sz="2000" dirty="0">
              <a:solidFill>
                <a:schemeClr val="tx2"/>
              </a:solidFill>
            </a:endParaRPr>
          </a:p>
          <a:p>
            <a:pPr lvl="3">
              <a:buFont typeface="Arial" pitchFamily="34" charset="0"/>
              <a:buChar char="•"/>
              <a:defRPr/>
            </a:pPr>
            <a:r>
              <a:rPr lang="en-US" sz="2000" dirty="0">
                <a:solidFill>
                  <a:schemeClr val="tx2"/>
                </a:solidFill>
              </a:rPr>
              <a:t>   </a:t>
            </a:r>
            <a:r>
              <a:rPr lang="ka-GE" sz="2000" dirty="0">
                <a:solidFill>
                  <a:schemeClr val="tx2"/>
                </a:solidFill>
              </a:rPr>
              <a:t>ქობულეთში </a:t>
            </a:r>
            <a:r>
              <a:rPr lang="en-US" sz="2000" dirty="0">
                <a:solidFill>
                  <a:schemeClr val="tx2"/>
                </a:solidFill>
              </a:rPr>
              <a:t>- </a:t>
            </a:r>
            <a:r>
              <a:rPr lang="ka-GE" sz="2000" dirty="0">
                <a:solidFill>
                  <a:schemeClr val="tx2"/>
                </a:solidFill>
              </a:rPr>
              <a:t>854 მსმენელმა</a:t>
            </a:r>
            <a:endParaRPr lang="en-US" sz="2000" dirty="0">
              <a:solidFill>
                <a:schemeClr val="tx2"/>
              </a:solidFill>
            </a:endParaRPr>
          </a:p>
          <a:p>
            <a:pPr lvl="3">
              <a:buFont typeface="Arial" pitchFamily="34" charset="0"/>
              <a:buChar char="•"/>
              <a:defRPr/>
            </a:pPr>
            <a:r>
              <a:rPr lang="en-US" sz="2000" dirty="0">
                <a:solidFill>
                  <a:schemeClr val="tx2"/>
                </a:solidFill>
              </a:rPr>
              <a:t>   </a:t>
            </a:r>
            <a:r>
              <a:rPr lang="ka-GE" sz="2000" dirty="0">
                <a:solidFill>
                  <a:schemeClr val="tx2"/>
                </a:solidFill>
              </a:rPr>
              <a:t>ხელვაჩაურში </a:t>
            </a:r>
            <a:r>
              <a:rPr lang="en-US" sz="2000" dirty="0">
                <a:solidFill>
                  <a:schemeClr val="tx2"/>
                </a:solidFill>
              </a:rPr>
              <a:t>- </a:t>
            </a:r>
            <a:r>
              <a:rPr lang="ka-GE" sz="2000" dirty="0">
                <a:solidFill>
                  <a:schemeClr val="tx2"/>
                </a:solidFill>
              </a:rPr>
              <a:t>802 მსმენელმა</a:t>
            </a:r>
            <a:endParaRPr lang="en-US" sz="2000" dirty="0">
              <a:solidFill>
                <a:schemeClr val="tx2"/>
              </a:solidFill>
            </a:endParaRPr>
          </a:p>
          <a:p>
            <a:pPr lvl="3">
              <a:buFont typeface="Arial" pitchFamily="34" charset="0"/>
              <a:buChar char="•"/>
              <a:defRPr/>
            </a:pPr>
            <a:r>
              <a:rPr lang="en-US" sz="2000" dirty="0">
                <a:solidFill>
                  <a:schemeClr val="tx2"/>
                </a:solidFill>
              </a:rPr>
              <a:t>   </a:t>
            </a:r>
            <a:r>
              <a:rPr lang="ka-GE" sz="2000" dirty="0">
                <a:solidFill>
                  <a:schemeClr val="tx2"/>
                </a:solidFill>
              </a:rPr>
              <a:t>ქედაში </a:t>
            </a:r>
            <a:r>
              <a:rPr lang="en-US" sz="2000" dirty="0">
                <a:solidFill>
                  <a:schemeClr val="tx2"/>
                </a:solidFill>
              </a:rPr>
              <a:t> - </a:t>
            </a:r>
            <a:r>
              <a:rPr lang="ka-GE" sz="2000" dirty="0">
                <a:solidFill>
                  <a:schemeClr val="tx2"/>
                </a:solidFill>
              </a:rPr>
              <a:t>264 მსმენელმა</a:t>
            </a:r>
            <a:endParaRPr lang="en-US" sz="2000" dirty="0">
              <a:solidFill>
                <a:schemeClr val="tx2"/>
              </a:solidFill>
            </a:endParaRPr>
          </a:p>
          <a:p>
            <a:pPr lvl="3">
              <a:buFont typeface="Arial" pitchFamily="34" charset="0"/>
              <a:buChar char="•"/>
              <a:defRPr/>
            </a:pPr>
            <a:r>
              <a:rPr lang="en-US" sz="2000" dirty="0">
                <a:solidFill>
                  <a:schemeClr val="tx2"/>
                </a:solidFill>
              </a:rPr>
              <a:t>   </a:t>
            </a:r>
            <a:r>
              <a:rPr lang="ka-GE" sz="2000" dirty="0">
                <a:solidFill>
                  <a:schemeClr val="tx2"/>
                </a:solidFill>
              </a:rPr>
              <a:t>შუახევში </a:t>
            </a:r>
            <a:r>
              <a:rPr lang="en-US" sz="2000" dirty="0">
                <a:solidFill>
                  <a:schemeClr val="tx2"/>
                </a:solidFill>
              </a:rPr>
              <a:t> - </a:t>
            </a:r>
            <a:r>
              <a:rPr lang="ka-GE" sz="2000" dirty="0">
                <a:solidFill>
                  <a:schemeClr val="tx2"/>
                </a:solidFill>
              </a:rPr>
              <a:t>308 მსმენელმა</a:t>
            </a:r>
            <a:endParaRPr lang="en-US" sz="2000" dirty="0">
              <a:solidFill>
                <a:schemeClr val="tx2"/>
              </a:solidFill>
            </a:endParaRPr>
          </a:p>
          <a:p>
            <a:pPr lvl="3">
              <a:buFont typeface="Arial" pitchFamily="34" charset="0"/>
              <a:buChar char="•"/>
              <a:defRPr/>
            </a:pPr>
            <a:r>
              <a:rPr lang="en-US" sz="2000" dirty="0">
                <a:solidFill>
                  <a:schemeClr val="tx2"/>
                </a:solidFill>
              </a:rPr>
              <a:t>    </a:t>
            </a:r>
            <a:r>
              <a:rPr lang="ka-GE" sz="2000" dirty="0">
                <a:solidFill>
                  <a:schemeClr val="tx2"/>
                </a:solidFill>
              </a:rPr>
              <a:t>ხულოში </a:t>
            </a:r>
            <a:r>
              <a:rPr lang="en-US" sz="2000" dirty="0">
                <a:solidFill>
                  <a:schemeClr val="tx2"/>
                </a:solidFill>
              </a:rPr>
              <a:t>- </a:t>
            </a:r>
            <a:r>
              <a:rPr lang="ka-GE" sz="2000" dirty="0">
                <a:solidFill>
                  <a:schemeClr val="tx2"/>
                </a:solidFill>
              </a:rPr>
              <a:t>311 მსმენელმა</a:t>
            </a:r>
            <a:endParaRPr lang="ka-GE" dirty="0">
              <a:solidFill>
                <a:schemeClr val="tx2"/>
              </a:solidFill>
            </a:endParaRPr>
          </a:p>
          <a:p>
            <a:pPr lvl="2">
              <a:defRPr/>
            </a:pPr>
            <a:endParaRPr lang="ka-GE" sz="1600" dirty="0">
              <a:solidFill>
                <a:schemeClr val="tx2"/>
              </a:solidFill>
            </a:endParaRPr>
          </a:p>
        </p:txBody>
      </p:sp>
      <p:sp>
        <p:nvSpPr>
          <p:cNvPr id="7175" name="Rectangle 1"/>
          <p:cNvSpPr>
            <a:spLocks noChangeArrowheads="1"/>
          </p:cNvSpPr>
          <p:nvPr/>
        </p:nvSpPr>
        <p:spPr bwMode="auto">
          <a:xfrm>
            <a:off x="490538" y="1012825"/>
            <a:ext cx="8185150"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ka-GE" sz="2000" dirty="0">
                <a:solidFill>
                  <a:schemeClr val="tx2"/>
                </a:solidFill>
              </a:rPr>
              <a:t>სამინისტროს ინიციატივით 2011 წლიდან ფუნქციონირებს ა(ა)იპ „აჭარის განათლების ფონდი“, რომელიც მიზნად ისახავს განათლების ხარისხის ამაღლებას საზოგადოებაში. კერძოდ, აჭარის ავტონომიური რესპუბლიკის ტერიტორიაზე მცხოვრებ ნებისმიერ მოქალაქეს 18 წლის ასაკიდან აქვს შესაძლებლობა უფასოდ შეისწავლოს ინგლისური ენა ქ. ბათუმსა და ყველა მუნიციპალიტეტებში</a:t>
            </a:r>
            <a:r>
              <a:rPr lang="en-US" sz="2000" dirty="0">
                <a:solidFill>
                  <a:schemeClr val="tx2"/>
                </a:solidFill>
              </a:rPr>
              <a:t>. </a:t>
            </a:r>
            <a:endParaRPr lang="ka-GE" sz="2000" dirty="0" smtClean="0">
              <a:solidFill>
                <a:schemeClr val="tx2"/>
              </a:solidFill>
            </a:endParaRPr>
          </a:p>
          <a:p>
            <a:r>
              <a:rPr lang="ka-GE" sz="2000" dirty="0" smtClean="0">
                <a:solidFill>
                  <a:schemeClr val="tx2"/>
                </a:solidFill>
              </a:rPr>
              <a:t>                        </a:t>
            </a:r>
            <a:r>
              <a:rPr lang="ka-GE" sz="2000" b="1" dirty="0" smtClean="0">
                <a:solidFill>
                  <a:schemeClr val="tx2"/>
                </a:solidFill>
              </a:rPr>
              <a:t>ბიუჯეტი - 547 400 ლარი, გაიხარჯა - 494 404 ლარი</a:t>
            </a:r>
            <a:endParaRPr lang="en-US" sz="2000" b="1" dirty="0">
              <a:solidFill>
                <a:schemeClr val="tx2"/>
              </a:solidFill>
            </a:endParaRPr>
          </a:p>
        </p:txBody>
      </p:sp>
    </p:spTree>
    <p:extLst>
      <p:ext uri="{BB962C8B-B14F-4D97-AF65-F5344CB8AC3E}">
        <p14:creationId xmlns="" xmlns:p14="http://schemas.microsoft.com/office/powerpoint/2010/main" val="308001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3278</TotalTime>
  <Words>2190</Words>
  <Application>Microsoft Office PowerPoint</Application>
  <PresentationFormat>Экран (4:3)</PresentationFormat>
  <Paragraphs>376</Paragraphs>
  <Slides>36</Slides>
  <Notes>36</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Слайд 1</vt:lpstr>
      <vt:lpstr>Слайд 2</vt:lpstr>
      <vt:lpstr>სამინისტროსა და მისი დაქვემდებარებული ორგანიზაციების 2011 წლის გეგმა და ხარჯები</vt:lpstr>
      <vt:lpstr>სამინისტროს 2011 წლის გეგმა და ხარჯები</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მიზნობრივი პროგრამები  2011</vt:lpstr>
      <vt:lpstr>Слайд 25</vt:lpstr>
      <vt:lpstr>იუბილეები 2011 </vt:lpstr>
      <vt:lpstr>გამოფენები 2011</vt:lpstr>
      <vt:lpstr> მოქანდაკეთა  I საერთაშორისო  გამოფენა "პლენერი"  - 2011 </vt:lpstr>
      <vt:lpstr>Слайд 29</vt:lpstr>
      <vt:lpstr>Слайд 30</vt:lpstr>
      <vt:lpstr>Слайд 31</vt:lpstr>
      <vt:lpstr>2012 წლის პრიორიტეტული მიმართულებები</vt:lpstr>
      <vt:lpstr>Слайд 33</vt:lpstr>
      <vt:lpstr>Слайд 34</vt:lpstr>
      <vt:lpstr>Слайд 35</vt:lpstr>
      <vt:lpstr>Слайд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განათლებისა და ლიცენზირების განყოფილება   2010 წლის ანგარიში</dc:title>
  <dc:creator>Customer</dc:creator>
  <cp:lastModifiedBy>user</cp:lastModifiedBy>
  <cp:revision>407</cp:revision>
  <cp:lastPrinted>2012-01-31T08:03:42Z</cp:lastPrinted>
  <dcterms:created xsi:type="dcterms:W3CDTF">2011-01-16T08:41:31Z</dcterms:created>
  <dcterms:modified xsi:type="dcterms:W3CDTF">2012-03-08T05:45:32Z</dcterms:modified>
</cp:coreProperties>
</file>